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7" r:id="rId1"/>
  </p:sldMasterIdLst>
  <p:notesMasterIdLst>
    <p:notesMasterId r:id="rId22"/>
  </p:notesMasterIdLst>
  <p:sldIdLst>
    <p:sldId id="256" r:id="rId2"/>
    <p:sldId id="257" r:id="rId3"/>
    <p:sldId id="258" r:id="rId4"/>
    <p:sldId id="259" r:id="rId5"/>
    <p:sldId id="260" r:id="rId6"/>
    <p:sldId id="261" r:id="rId7"/>
    <p:sldId id="268" r:id="rId8"/>
    <p:sldId id="267" r:id="rId9"/>
    <p:sldId id="274" r:id="rId10"/>
    <p:sldId id="262" r:id="rId11"/>
    <p:sldId id="275" r:id="rId12"/>
    <p:sldId id="278" r:id="rId13"/>
    <p:sldId id="279" r:id="rId14"/>
    <p:sldId id="264" r:id="rId15"/>
    <p:sldId id="276" r:id="rId16"/>
    <p:sldId id="265" r:id="rId17"/>
    <p:sldId id="277" r:id="rId18"/>
    <p:sldId id="282" r:id="rId19"/>
    <p:sldId id="283" r:id="rId20"/>
    <p:sldId id="26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6E7257-0D97-4724-98C3-7BA7723F25C2}" type="datetimeFigureOut">
              <a:rPr lang="en-US" smtClean="0"/>
              <a:t>6/25/2021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E3B98F-4355-4256-ABFF-6CCEFD4A7257}" type="slidenum">
              <a:rPr lang="en-US" smtClean="0"/>
              <a:t>‹#›</a:t>
            </a:fld>
            <a:endParaRPr lang="en-US"/>
          </a:p>
        </p:txBody>
      </p:sp>
    </p:spTree>
    <p:extLst>
      <p:ext uri="{BB962C8B-B14F-4D97-AF65-F5344CB8AC3E}">
        <p14:creationId xmlns:p14="http://schemas.microsoft.com/office/powerpoint/2010/main" val="11886741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B789F82-7A75-4499-A64E-454F8B876CBE}" type="datetime1">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31938350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02FC4E-CF6A-4A22-AFE3-4DCFF5D26259}" type="datetime1">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18234077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801397-3A92-414D-A43B-B3BF309D6A1C}" type="datetime1">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D4E009D-2672-4713-8131-A369601E2E73}"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2451188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A1019028-EBDD-494B-8D3B-8C35005245D5}" type="datetime1">
              <a:rPr lang="en-US" smtClean="0"/>
              <a:t>6/25/2021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29426564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255A65C1-F323-4DC2-880D-DFEF6660B54A}" type="datetime1">
              <a:rPr lang="en-US" smtClean="0"/>
              <a:t>6/25/2021</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D4E009D-2672-4713-8131-A369601E2E73}"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971727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7CCE343-6BBE-44A3-ABC3-ABDA596E299D}" type="datetime1">
              <a:rPr lang="en-US" smtClean="0"/>
              <a:t>6/25/2021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362738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763EE95-8528-4B1D-87EB-F1F45EC11E75}" type="datetime1">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3369739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D00D36-B14B-49EB-BEF7-7FC731801B75}" type="datetime1">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14641911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292354-25D7-4AF6-AA9A-A10B0FA73141}" type="datetime1">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2074266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470E1C-78FC-44AD-A5D4-8F3A243097E8}" type="datetime1">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6395688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124204C-E840-4A9E-8F93-0BFA7910F542}" type="datetime1">
              <a:rPr lang="en-US" smtClean="0"/>
              <a:t>6/25/2021</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10948893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13"/>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C25C02B-6AE4-4299-BE9C-BF3AA83163F6}" type="datetime1">
              <a:rPr lang="en-US" smtClean="0"/>
              <a:t>6/25/2021</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2332228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FBBF85D-AD40-4E6A-899B-85DB4A8FAEDA}" type="datetime1">
              <a:rPr lang="en-US" smtClean="0"/>
              <a:t>6/25/2021</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2638369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7BAB89-786E-48BA-AD85-7C6F7CD3728C}" type="datetime1">
              <a:rPr lang="en-US" smtClean="0"/>
              <a:t>6/25/2021</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3198360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B8C0EF-757E-47F5-A97A-07217505A8C5}" type="datetime1">
              <a:rPr lang="en-US" smtClean="0"/>
              <a:t>6/25/2021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7143655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76CCC67-F9E2-4EB6-A743-95ABB24A443C}" type="datetime1">
              <a:rPr lang="en-US" smtClean="0"/>
              <a:t>6/25/2021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2121857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32"/>
            <a:ext cx="2356674" cy="6853285"/>
            <a:chOff x="6627813" y="195454"/>
            <a:chExt cx="1952625" cy="5678297"/>
          </a:xfrm>
        </p:grpSpPr>
        <p:sp>
          <p:nvSpPr>
            <p:cNvPr id="11" name="Freeform 27"/>
            <p:cNvSpPr/>
            <p:nvPr/>
          </p:nvSpPr>
          <p:spPr bwMode="auto">
            <a:xfrm>
              <a:off x="6627813" y="195454"/>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060A620A-6BDE-408F-ACBF-06E74801D0CB}" type="datetime1">
              <a:rPr lang="en-US" smtClean="0"/>
              <a:t>6/25/2021</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AD4E009D-2672-4713-8131-A369601E2E73}" type="slidenum">
              <a:rPr lang="en-US" smtClean="0"/>
              <a:t>‹#›</a:t>
            </a:fld>
            <a:endParaRPr lang="en-US"/>
          </a:p>
        </p:txBody>
      </p:sp>
    </p:spTree>
    <p:extLst>
      <p:ext uri="{BB962C8B-B14F-4D97-AF65-F5344CB8AC3E}">
        <p14:creationId xmlns:p14="http://schemas.microsoft.com/office/powerpoint/2010/main" val="2314230172"/>
      </p:ext>
    </p:extLst>
  </p:cSld>
  <p:clrMap bg1="lt1" tx1="dk1" bg2="lt2" tx2="dk2" accent1="accent1" accent2="accent2" accent3="accent3" accent4="accent4" accent5="accent5" accent6="accent6" hlink="hlink" folHlink="folHlink"/>
  <p:sldLayoutIdLst>
    <p:sldLayoutId id="2147483848" r:id="rId1"/>
    <p:sldLayoutId id="2147483849" r:id="rId2"/>
    <p:sldLayoutId id="2147483850" r:id="rId3"/>
    <p:sldLayoutId id="2147483851" r:id="rId4"/>
    <p:sldLayoutId id="2147483852" r:id="rId5"/>
    <p:sldLayoutId id="2147483853" r:id="rId6"/>
    <p:sldLayoutId id="2147483854" r:id="rId7"/>
    <p:sldLayoutId id="2147483855" r:id="rId8"/>
    <p:sldLayoutId id="2147483856" r:id="rId9"/>
    <p:sldLayoutId id="2147483857" r:id="rId10"/>
    <p:sldLayoutId id="2147483858" r:id="rId11"/>
    <p:sldLayoutId id="2147483859" r:id="rId12"/>
    <p:sldLayoutId id="2147483860" r:id="rId13"/>
    <p:sldLayoutId id="2147483861" r:id="rId14"/>
    <p:sldLayoutId id="2147483862" r:id="rId15"/>
    <p:sldLayoutId id="2147483863" r:id="rId16"/>
  </p:sldLayoutIdLst>
  <p:hf hdr="0" ft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E3153-E6D3-463A-A273-13CED9F9F591}"/>
              </a:ext>
            </a:extLst>
          </p:cNvPr>
          <p:cNvSpPr>
            <a:spLocks noGrp="1"/>
          </p:cNvSpPr>
          <p:nvPr>
            <p:ph type="ctrTitle"/>
          </p:nvPr>
        </p:nvSpPr>
        <p:spPr>
          <a:xfrm>
            <a:off x="1705436" y="382536"/>
            <a:ext cx="9420226" cy="2310312"/>
          </a:xfrm>
        </p:spPr>
        <p:txBody>
          <a:bodyPr>
            <a:normAutofit/>
          </a:bodyPr>
          <a:lstStyle/>
          <a:p>
            <a:pPr algn="ctr"/>
            <a:r>
              <a:rPr lang="en-US" sz="4800" dirty="0">
                <a:solidFill>
                  <a:schemeClr val="tx2"/>
                </a:solidFill>
                <a:latin typeface="Arial" panose="020B0604020202020204" pitchFamily="34" charset="0"/>
                <a:cs typeface="Arial" panose="020B0604020202020204" pitchFamily="34" charset="0"/>
              </a:rPr>
              <a:t>ĐỒ ÁN MÔN HỌC</a:t>
            </a:r>
            <a:br>
              <a:rPr lang="en-US" sz="4800" dirty="0">
                <a:solidFill>
                  <a:schemeClr val="tx2"/>
                </a:solidFill>
                <a:latin typeface="Arial" panose="020B0604020202020204" pitchFamily="34" charset="0"/>
                <a:cs typeface="Arial" panose="020B0604020202020204" pitchFamily="34" charset="0"/>
              </a:rPr>
            </a:br>
            <a:r>
              <a:rPr lang="en-US" sz="4800" dirty="0">
                <a:solidFill>
                  <a:schemeClr val="tx2"/>
                </a:solidFill>
                <a:latin typeface="Arial" panose="020B0604020202020204" pitchFamily="34" charset="0"/>
                <a:cs typeface="Arial" panose="020B0604020202020204" pitchFamily="34" charset="0"/>
              </a:rPr>
              <a:t>NHẬP MÔN THỊ GIÁC MÁY TÍNH</a:t>
            </a:r>
            <a:br>
              <a:rPr lang="en-US" sz="4800" dirty="0">
                <a:solidFill>
                  <a:schemeClr val="tx2"/>
                </a:solidFill>
                <a:latin typeface="Arial" panose="020B0604020202020204" pitchFamily="34" charset="0"/>
                <a:cs typeface="Arial" panose="020B0604020202020204" pitchFamily="34" charset="0"/>
              </a:rPr>
            </a:br>
            <a:r>
              <a:rPr lang="en-US" sz="4800" dirty="0">
                <a:solidFill>
                  <a:schemeClr val="tx2"/>
                </a:solidFill>
                <a:latin typeface="Arial" panose="020B0604020202020204" pitchFamily="34" charset="0"/>
                <a:cs typeface="Arial" panose="020B0604020202020204" pitchFamily="34" charset="0"/>
              </a:rPr>
              <a:t>CS231</a:t>
            </a:r>
          </a:p>
        </p:txBody>
      </p:sp>
      <p:sp>
        <p:nvSpPr>
          <p:cNvPr id="3" name="Subtitle 2">
            <a:extLst>
              <a:ext uri="{FF2B5EF4-FFF2-40B4-BE49-F238E27FC236}">
                <a16:creationId xmlns:a16="http://schemas.microsoft.com/office/drawing/2014/main" id="{8052A98B-E539-495E-804A-103D1839192F}"/>
              </a:ext>
            </a:extLst>
          </p:cNvPr>
          <p:cNvSpPr>
            <a:spLocks noGrp="1"/>
          </p:cNvSpPr>
          <p:nvPr>
            <p:ph type="subTitle" idx="1"/>
          </p:nvPr>
        </p:nvSpPr>
        <p:spPr>
          <a:xfrm>
            <a:off x="1875200" y="4146076"/>
            <a:ext cx="6310011" cy="2329388"/>
          </a:xfrm>
        </p:spPr>
        <p:txBody>
          <a:bodyPr>
            <a:noAutofit/>
          </a:bodyPr>
          <a:lstStyle/>
          <a:p>
            <a:r>
              <a:rPr lang="en-US" sz="2800" b="1" dirty="0" err="1">
                <a:solidFill>
                  <a:schemeClr val="tx2"/>
                </a:solidFill>
                <a:latin typeface="Arial" panose="020B0604020202020204" pitchFamily="34" charset="0"/>
                <a:cs typeface="Arial" panose="020B0604020202020204" pitchFamily="34" charset="0"/>
              </a:rPr>
              <a:t>Thành</a:t>
            </a:r>
            <a:r>
              <a:rPr lang="en-US" sz="2800" b="1" dirty="0">
                <a:solidFill>
                  <a:schemeClr val="tx2"/>
                </a:solidFill>
                <a:latin typeface="Arial" panose="020B0604020202020204" pitchFamily="34" charset="0"/>
                <a:cs typeface="Arial" panose="020B0604020202020204" pitchFamily="34" charset="0"/>
              </a:rPr>
              <a:t> </a:t>
            </a:r>
            <a:r>
              <a:rPr lang="en-US" sz="2800" b="1" dirty="0" err="1">
                <a:solidFill>
                  <a:schemeClr val="tx2"/>
                </a:solidFill>
                <a:latin typeface="Arial" panose="020B0604020202020204" pitchFamily="34" charset="0"/>
                <a:cs typeface="Arial" panose="020B0604020202020204" pitchFamily="34" charset="0"/>
              </a:rPr>
              <a:t>viên</a:t>
            </a:r>
            <a:r>
              <a:rPr lang="en-US" sz="2800" b="1" dirty="0">
                <a:solidFill>
                  <a:schemeClr val="tx2"/>
                </a:solidFill>
                <a:latin typeface="Arial" panose="020B0604020202020204" pitchFamily="34" charset="0"/>
                <a:cs typeface="Arial" panose="020B0604020202020204" pitchFamily="34" charset="0"/>
              </a:rPr>
              <a:t> </a:t>
            </a:r>
            <a:r>
              <a:rPr lang="en-US" sz="2800" b="1" dirty="0" err="1">
                <a:solidFill>
                  <a:schemeClr val="tx2"/>
                </a:solidFill>
                <a:latin typeface="Arial" panose="020B0604020202020204" pitchFamily="34" charset="0"/>
                <a:cs typeface="Arial" panose="020B0604020202020204" pitchFamily="34" charset="0"/>
              </a:rPr>
              <a:t>nhóm</a:t>
            </a:r>
            <a:r>
              <a:rPr lang="en-US" sz="2800" b="1" dirty="0">
                <a:solidFill>
                  <a:schemeClr val="tx2"/>
                </a:solidFill>
                <a:latin typeface="Arial" panose="020B0604020202020204" pitchFamily="34" charset="0"/>
                <a:cs typeface="Arial" panose="020B0604020202020204" pitchFamily="34" charset="0"/>
              </a:rPr>
              <a:t>:</a:t>
            </a:r>
          </a:p>
          <a:p>
            <a:r>
              <a:rPr lang="en-US" sz="2800" b="1" dirty="0">
                <a:solidFill>
                  <a:schemeClr val="tx2"/>
                </a:solidFill>
                <a:latin typeface="Arial" panose="020B0604020202020204" pitchFamily="34" charset="0"/>
                <a:cs typeface="Arial" panose="020B0604020202020204" pitchFamily="34" charset="0"/>
              </a:rPr>
              <a:t>	</a:t>
            </a:r>
            <a:r>
              <a:rPr lang="en-US" sz="2800" dirty="0">
                <a:solidFill>
                  <a:schemeClr val="tx2"/>
                </a:solidFill>
                <a:latin typeface="Arial" panose="020B0604020202020204" pitchFamily="34" charset="0"/>
                <a:cs typeface="Arial" panose="020B0604020202020204" pitchFamily="34" charset="0"/>
              </a:rPr>
              <a:t>1. </a:t>
            </a:r>
            <a:r>
              <a:rPr lang="en-US" sz="2800" dirty="0" err="1">
                <a:solidFill>
                  <a:schemeClr val="tx2"/>
                </a:solidFill>
                <a:latin typeface="Arial" panose="020B0604020202020204" pitchFamily="34" charset="0"/>
                <a:cs typeface="Arial" panose="020B0604020202020204" pitchFamily="34" charset="0"/>
              </a:rPr>
              <a:t>Trần</a:t>
            </a:r>
            <a:r>
              <a:rPr lang="en-US" sz="2800" dirty="0">
                <a:solidFill>
                  <a:schemeClr val="tx2"/>
                </a:solidFill>
                <a:latin typeface="Arial" panose="020B0604020202020204" pitchFamily="34" charset="0"/>
                <a:cs typeface="Arial" panose="020B0604020202020204" pitchFamily="34" charset="0"/>
              </a:rPr>
              <a:t> </a:t>
            </a:r>
            <a:r>
              <a:rPr lang="en-US" sz="2800" dirty="0" err="1">
                <a:solidFill>
                  <a:schemeClr val="tx2"/>
                </a:solidFill>
                <a:latin typeface="Arial" panose="020B0604020202020204" pitchFamily="34" charset="0"/>
                <a:cs typeface="Arial" panose="020B0604020202020204" pitchFamily="34" charset="0"/>
              </a:rPr>
              <a:t>Khánh</a:t>
            </a:r>
            <a:r>
              <a:rPr lang="en-US" sz="2800" dirty="0">
                <a:solidFill>
                  <a:schemeClr val="tx2"/>
                </a:solidFill>
                <a:latin typeface="Arial" panose="020B0604020202020204" pitchFamily="34" charset="0"/>
                <a:cs typeface="Arial" panose="020B0604020202020204" pitchFamily="34" charset="0"/>
              </a:rPr>
              <a:t> </a:t>
            </a:r>
            <a:r>
              <a:rPr lang="en-US" sz="2800" dirty="0" err="1">
                <a:solidFill>
                  <a:schemeClr val="tx2"/>
                </a:solidFill>
                <a:latin typeface="Arial" panose="020B0604020202020204" pitchFamily="34" charset="0"/>
                <a:cs typeface="Arial" panose="020B0604020202020204" pitchFamily="34" charset="0"/>
              </a:rPr>
              <a:t>Hà</a:t>
            </a:r>
            <a:r>
              <a:rPr lang="en-US" sz="2800" dirty="0">
                <a:solidFill>
                  <a:schemeClr val="tx2"/>
                </a:solidFill>
                <a:latin typeface="Arial" panose="020B0604020202020204" pitchFamily="34" charset="0"/>
                <a:cs typeface="Arial" panose="020B0604020202020204" pitchFamily="34" charset="0"/>
              </a:rPr>
              <a:t> – 16521503</a:t>
            </a:r>
            <a:endParaRPr lang="en-US" sz="2800" b="1" dirty="0">
              <a:solidFill>
                <a:schemeClr val="tx2"/>
              </a:solidFill>
              <a:latin typeface="Arial" panose="020B0604020202020204" pitchFamily="34" charset="0"/>
              <a:cs typeface="Arial" panose="020B0604020202020204" pitchFamily="34" charset="0"/>
            </a:endParaRPr>
          </a:p>
          <a:p>
            <a:r>
              <a:rPr lang="en-US" sz="2800" b="1" i="0" dirty="0">
                <a:solidFill>
                  <a:schemeClr val="tx2"/>
                </a:solidFill>
                <a:effectLst/>
                <a:latin typeface="Arial" panose="020B0604020202020204" pitchFamily="34" charset="0"/>
                <a:cs typeface="Arial" panose="020B0604020202020204" pitchFamily="34" charset="0"/>
              </a:rPr>
              <a:t>	</a:t>
            </a:r>
            <a:r>
              <a:rPr lang="en-US" sz="2800" i="0" dirty="0">
                <a:solidFill>
                  <a:schemeClr val="tx2"/>
                </a:solidFill>
                <a:effectLst/>
                <a:latin typeface="Arial" panose="020B0604020202020204" pitchFamily="34" charset="0"/>
                <a:cs typeface="Arial" panose="020B0604020202020204" pitchFamily="34" charset="0"/>
              </a:rPr>
              <a:t>2. L</a:t>
            </a:r>
            <a:r>
              <a:rPr lang="en-US" sz="2800" dirty="0">
                <a:solidFill>
                  <a:schemeClr val="tx2"/>
                </a:solidFill>
                <a:latin typeface="Arial" panose="020B0604020202020204" pitchFamily="34" charset="0"/>
                <a:cs typeface="Arial" panose="020B0604020202020204" pitchFamily="34" charset="0"/>
              </a:rPr>
              <a:t>ê Văn Phước - 19522054</a:t>
            </a:r>
          </a:p>
          <a:p>
            <a:r>
              <a:rPr lang="en-US" sz="2800" i="0" dirty="0">
                <a:solidFill>
                  <a:schemeClr val="tx2"/>
                </a:solidFill>
                <a:effectLst/>
                <a:latin typeface="Arial" panose="020B0604020202020204" pitchFamily="34" charset="0"/>
                <a:cs typeface="Arial" panose="020B0604020202020204" pitchFamily="34" charset="0"/>
              </a:rPr>
              <a:t>	3. </a:t>
            </a:r>
            <a:r>
              <a:rPr lang="en-US" sz="2800" i="0" dirty="0" err="1">
                <a:solidFill>
                  <a:schemeClr val="tx2"/>
                </a:solidFill>
                <a:effectLst/>
                <a:latin typeface="Arial" panose="020B0604020202020204" pitchFamily="34" charset="0"/>
                <a:cs typeface="Arial" panose="020B0604020202020204" pitchFamily="34" charset="0"/>
              </a:rPr>
              <a:t>Nguyễn</a:t>
            </a:r>
            <a:r>
              <a:rPr lang="en-US" sz="2800" i="0" dirty="0">
                <a:solidFill>
                  <a:schemeClr val="tx2"/>
                </a:solidFill>
                <a:effectLst/>
                <a:latin typeface="Arial" panose="020B0604020202020204" pitchFamily="34" charset="0"/>
                <a:cs typeface="Arial" panose="020B0604020202020204" pitchFamily="34" charset="0"/>
              </a:rPr>
              <a:t> </a:t>
            </a:r>
            <a:r>
              <a:rPr lang="en-US" sz="2800" i="0" dirty="0" err="1">
                <a:solidFill>
                  <a:schemeClr val="tx2"/>
                </a:solidFill>
                <a:effectLst/>
                <a:latin typeface="Arial" panose="020B0604020202020204" pitchFamily="34" charset="0"/>
                <a:cs typeface="Arial" panose="020B0604020202020204" pitchFamily="34" charset="0"/>
              </a:rPr>
              <a:t>Duy</a:t>
            </a:r>
            <a:r>
              <a:rPr lang="en-US" sz="2800" i="0" dirty="0">
                <a:solidFill>
                  <a:schemeClr val="tx2"/>
                </a:solidFill>
                <a:effectLst/>
                <a:latin typeface="Arial" panose="020B0604020202020204" pitchFamily="34" charset="0"/>
                <a:cs typeface="Arial" panose="020B0604020202020204" pitchFamily="34" charset="0"/>
              </a:rPr>
              <a:t> </a:t>
            </a:r>
            <a:r>
              <a:rPr lang="en-US" sz="2800" i="0" dirty="0" err="1">
                <a:solidFill>
                  <a:schemeClr val="tx2"/>
                </a:solidFill>
                <a:effectLst/>
                <a:latin typeface="Arial" panose="020B0604020202020204" pitchFamily="34" charset="0"/>
                <a:cs typeface="Arial" panose="020B0604020202020204" pitchFamily="34" charset="0"/>
              </a:rPr>
              <a:t>Khang</a:t>
            </a:r>
            <a:r>
              <a:rPr lang="en-US" sz="2800" i="0" dirty="0">
                <a:solidFill>
                  <a:schemeClr val="tx2"/>
                </a:solidFill>
                <a:effectLst/>
                <a:latin typeface="Arial" panose="020B0604020202020204" pitchFamily="34" charset="0"/>
                <a:cs typeface="Arial" panose="020B0604020202020204" pitchFamily="34" charset="0"/>
              </a:rPr>
              <a:t> - 19521663</a:t>
            </a:r>
            <a:endParaRPr lang="en-US" sz="2800" i="0" dirty="0">
              <a:effectLst/>
              <a:latin typeface="Arial" panose="020B0604020202020204" pitchFamily="34" charset="0"/>
              <a:cs typeface="Arial" panose="020B0604020202020204" pitchFamily="34" charset="0"/>
            </a:endParaRPr>
          </a:p>
        </p:txBody>
      </p:sp>
      <p:sp>
        <p:nvSpPr>
          <p:cNvPr id="6" name="Subtitle 2">
            <a:extLst>
              <a:ext uri="{FF2B5EF4-FFF2-40B4-BE49-F238E27FC236}">
                <a16:creationId xmlns:a16="http://schemas.microsoft.com/office/drawing/2014/main" id="{A2B83F28-5BD9-4AFC-BE1A-056CC451B973}"/>
              </a:ext>
            </a:extLst>
          </p:cNvPr>
          <p:cNvSpPr txBox="1">
            <a:spLocks/>
          </p:cNvSpPr>
          <p:nvPr/>
        </p:nvSpPr>
        <p:spPr>
          <a:xfrm>
            <a:off x="1875201" y="2920235"/>
            <a:ext cx="4220800" cy="1244918"/>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r>
              <a:rPr lang="en-US" sz="2800" b="1" dirty="0" err="1">
                <a:solidFill>
                  <a:schemeClr val="tx2"/>
                </a:solidFill>
                <a:latin typeface="Arial" panose="020B0604020202020204" pitchFamily="34" charset="0"/>
                <a:cs typeface="Arial" panose="020B0604020202020204" pitchFamily="34" charset="0"/>
              </a:rPr>
              <a:t>Giáo</a:t>
            </a:r>
            <a:r>
              <a:rPr lang="en-US" sz="2800" b="1" dirty="0">
                <a:solidFill>
                  <a:schemeClr val="tx2"/>
                </a:solidFill>
                <a:latin typeface="Arial" panose="020B0604020202020204" pitchFamily="34" charset="0"/>
                <a:cs typeface="Arial" panose="020B0604020202020204" pitchFamily="34" charset="0"/>
              </a:rPr>
              <a:t> </a:t>
            </a:r>
            <a:r>
              <a:rPr lang="en-US" sz="2800" b="1" dirty="0" err="1">
                <a:solidFill>
                  <a:schemeClr val="tx2"/>
                </a:solidFill>
                <a:latin typeface="Arial" panose="020B0604020202020204" pitchFamily="34" charset="0"/>
                <a:cs typeface="Arial" panose="020B0604020202020204" pitchFamily="34" charset="0"/>
              </a:rPr>
              <a:t>viên</a:t>
            </a:r>
            <a:r>
              <a:rPr lang="en-US" sz="2800" b="1" dirty="0">
                <a:solidFill>
                  <a:schemeClr val="tx2"/>
                </a:solidFill>
                <a:latin typeface="Arial" panose="020B0604020202020204" pitchFamily="34" charset="0"/>
                <a:cs typeface="Arial" panose="020B0604020202020204" pitchFamily="34" charset="0"/>
              </a:rPr>
              <a:t> </a:t>
            </a:r>
            <a:r>
              <a:rPr lang="en-US" sz="2800" b="1" dirty="0" err="1">
                <a:solidFill>
                  <a:schemeClr val="tx2"/>
                </a:solidFill>
                <a:latin typeface="Arial" panose="020B0604020202020204" pitchFamily="34" charset="0"/>
                <a:cs typeface="Arial" panose="020B0604020202020204" pitchFamily="34" charset="0"/>
              </a:rPr>
              <a:t>hướng</a:t>
            </a:r>
            <a:r>
              <a:rPr lang="en-US" sz="2800" b="1" dirty="0">
                <a:solidFill>
                  <a:schemeClr val="tx2"/>
                </a:solidFill>
                <a:latin typeface="Arial" panose="020B0604020202020204" pitchFamily="34" charset="0"/>
                <a:cs typeface="Arial" panose="020B0604020202020204" pitchFamily="34" charset="0"/>
              </a:rPr>
              <a:t> </a:t>
            </a:r>
            <a:r>
              <a:rPr lang="en-US" sz="2800" b="1" dirty="0" err="1">
                <a:solidFill>
                  <a:schemeClr val="tx2"/>
                </a:solidFill>
                <a:latin typeface="Arial" panose="020B0604020202020204" pitchFamily="34" charset="0"/>
                <a:cs typeface="Arial" panose="020B0604020202020204" pitchFamily="34" charset="0"/>
              </a:rPr>
              <a:t>dẫn</a:t>
            </a:r>
            <a:r>
              <a:rPr lang="en-US" sz="2800" b="1" dirty="0">
                <a:solidFill>
                  <a:schemeClr val="tx2"/>
                </a:solidFill>
                <a:latin typeface="Arial" panose="020B0604020202020204" pitchFamily="34" charset="0"/>
                <a:cs typeface="Arial" panose="020B0604020202020204" pitchFamily="34" charset="0"/>
              </a:rPr>
              <a:t>:</a:t>
            </a:r>
          </a:p>
          <a:p>
            <a:r>
              <a:rPr lang="en-US" sz="2800" dirty="0">
                <a:solidFill>
                  <a:schemeClr val="tx2"/>
                </a:solidFill>
                <a:latin typeface="Arial" panose="020B0604020202020204" pitchFamily="34" charset="0"/>
                <a:cs typeface="Arial" panose="020B0604020202020204" pitchFamily="34" charset="0"/>
              </a:rPr>
              <a:t>	</a:t>
            </a:r>
            <a:r>
              <a:rPr lang="en-US" sz="2800" dirty="0" err="1">
                <a:solidFill>
                  <a:schemeClr val="tx2"/>
                </a:solidFill>
                <a:latin typeface="Arial" panose="020B0604020202020204" pitchFamily="34" charset="0"/>
                <a:cs typeface="Arial" panose="020B0604020202020204" pitchFamily="34" charset="0"/>
              </a:rPr>
              <a:t>Nguyễn</a:t>
            </a:r>
            <a:r>
              <a:rPr lang="en-US" sz="2800" dirty="0">
                <a:solidFill>
                  <a:schemeClr val="tx2"/>
                </a:solidFill>
                <a:latin typeface="Arial" panose="020B0604020202020204" pitchFamily="34" charset="0"/>
                <a:cs typeface="Arial" panose="020B0604020202020204" pitchFamily="34" charset="0"/>
              </a:rPr>
              <a:t> Vinh </a:t>
            </a:r>
            <a:r>
              <a:rPr lang="en-US" sz="2800" dirty="0" err="1">
                <a:solidFill>
                  <a:schemeClr val="tx2"/>
                </a:solidFill>
                <a:latin typeface="Arial" panose="020B0604020202020204" pitchFamily="34" charset="0"/>
                <a:cs typeface="Arial" panose="020B0604020202020204" pitchFamily="34" charset="0"/>
              </a:rPr>
              <a:t>Tiệp</a:t>
            </a:r>
            <a:endParaRPr lang="en-US" sz="2800" dirty="0">
              <a:solidFill>
                <a:schemeClr val="tx2"/>
              </a:solidFill>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C767A46D-F54C-4D75-9880-7F7F4A11446A}"/>
              </a:ext>
            </a:extLst>
          </p:cNvPr>
          <p:cNvSpPr>
            <a:spLocks noGrp="1"/>
          </p:cNvSpPr>
          <p:nvPr>
            <p:ph type="sldNum" sz="quarter" idx="12"/>
          </p:nvPr>
        </p:nvSpPr>
        <p:spPr/>
        <p:txBody>
          <a:bodyPr/>
          <a:lstStyle/>
          <a:p>
            <a:fld id="{AD4E009D-2672-4713-8131-A369601E2E73}" type="slidenum">
              <a:rPr lang="en-US" smtClean="0"/>
              <a:t>1</a:t>
            </a:fld>
            <a:endParaRPr lang="en-US"/>
          </a:p>
        </p:txBody>
      </p:sp>
    </p:spTree>
    <p:extLst>
      <p:ext uri="{BB962C8B-B14F-4D97-AF65-F5344CB8AC3E}">
        <p14:creationId xmlns:p14="http://schemas.microsoft.com/office/powerpoint/2010/main" val="34195855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C5099-B3C0-4420-B7B7-B78592EBFF86}"/>
              </a:ext>
            </a:extLst>
          </p:cNvPr>
          <p:cNvSpPr>
            <a:spLocks noGrp="1"/>
          </p:cNvSpPr>
          <p:nvPr>
            <p:ph type="title"/>
          </p:nvPr>
        </p:nvSpPr>
        <p:spPr>
          <a:xfrm>
            <a:off x="2592925" y="624110"/>
            <a:ext cx="8911687" cy="2375764"/>
          </a:xfrm>
        </p:spPr>
        <p:txBody>
          <a:bodyPr>
            <a:noAutofit/>
          </a:bodyPr>
          <a:lstStyle/>
          <a:p>
            <a:r>
              <a:rPr lang="vi-VN" sz="4800" b="1" dirty="0">
                <a:latin typeface="Arial" panose="020B0604020202020204" pitchFamily="34" charset="0"/>
                <a:cs typeface="Arial" panose="020B0604020202020204" pitchFamily="34" charset="0"/>
              </a:rPr>
              <a:t>Layer Decomposition and Masking</a:t>
            </a:r>
            <a:r>
              <a:rPr lang="en-US" sz="4800" b="1" dirty="0">
                <a:latin typeface="Arial" panose="020B0604020202020204" pitchFamily="34" charset="0"/>
                <a:cs typeface="Arial" panose="020B0604020202020204" pitchFamily="34" charset="0"/>
              </a:rPr>
              <a:t> </a:t>
            </a:r>
            <a:br>
              <a:rPr lang="en-US" sz="4800" b="1" dirty="0">
                <a:latin typeface="Arial" panose="020B0604020202020204" pitchFamily="34" charset="0"/>
                <a:cs typeface="Arial" panose="020B0604020202020204" pitchFamily="34" charset="0"/>
              </a:rPr>
            </a:br>
            <a:r>
              <a:rPr lang="vi-VN" sz="4800" b="1" dirty="0">
                <a:latin typeface="Arial" panose="020B0604020202020204" pitchFamily="34" charset="0"/>
                <a:cs typeface="Arial" panose="020B0604020202020204" pitchFamily="34" charset="0"/>
              </a:rPr>
              <a:t>(Phân rã lớp và mặt nạ)</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B2152197-9D59-4BE8-BDA0-2D1D0139B47F}"/>
              </a:ext>
            </a:extLst>
          </p:cNvPr>
          <p:cNvSpPr>
            <a:spLocks noGrp="1"/>
          </p:cNvSpPr>
          <p:nvPr>
            <p:ph idx="1"/>
          </p:nvPr>
        </p:nvSpPr>
        <p:spPr>
          <a:xfrm>
            <a:off x="2589212" y="3208420"/>
            <a:ext cx="8915400" cy="2702801"/>
          </a:xfrm>
        </p:spPr>
        <p:txBody>
          <a:bodyPr>
            <a:noAutofit/>
          </a:bodyPr>
          <a:lstStyle/>
          <a:p>
            <a:r>
              <a:rPr lang="vi-VN" sz="2800" dirty="0">
                <a:latin typeface="Arial" panose="020B0604020202020204" pitchFamily="34" charset="0"/>
                <a:cs typeface="Arial" panose="020B0604020202020204" pitchFamily="34" charset="0"/>
              </a:rPr>
              <a:t>Hình ảnh bị phân rã thành các kênh màu (C) và độ sáng (L) </a:t>
            </a:r>
          </a:p>
          <a:p>
            <a:r>
              <a:rPr lang="vi-VN" sz="2800" dirty="0">
                <a:latin typeface="Arial" panose="020B0604020202020204" pitchFamily="34" charset="0"/>
                <a:cs typeface="Arial" panose="020B0604020202020204" pitchFamily="34" charset="0"/>
              </a:rPr>
              <a:t>L = base + detail </a:t>
            </a:r>
          </a:p>
          <a:p>
            <a:r>
              <a:rPr lang="vi-VN" sz="2800" dirty="0">
                <a:latin typeface="Arial" panose="020B0604020202020204" pitchFamily="34" charset="0"/>
                <a:cs typeface="Arial" panose="020B0604020202020204" pitchFamily="34" charset="0"/>
              </a:rPr>
              <a:t>Base đại diện cho cấu trúc khuôn mặt và kết cấu tổng thể, trong khi detail đại diện cho các chi tiết khác. </a:t>
            </a:r>
          </a:p>
          <a:p>
            <a:endParaRPr lang="en-US"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92725225-AFF2-4113-A7C3-F527DA10EF43}"/>
              </a:ext>
            </a:extLst>
          </p:cNvPr>
          <p:cNvSpPr>
            <a:spLocks noGrp="1"/>
          </p:cNvSpPr>
          <p:nvPr>
            <p:ph type="sldNum" sz="quarter" idx="12"/>
          </p:nvPr>
        </p:nvSpPr>
        <p:spPr/>
        <p:txBody>
          <a:bodyPr/>
          <a:lstStyle/>
          <a:p>
            <a:fld id="{AD4E009D-2672-4713-8131-A369601E2E73}" type="slidenum">
              <a:rPr lang="en-US" smtClean="0"/>
              <a:t>10</a:t>
            </a:fld>
            <a:endParaRPr lang="en-US"/>
          </a:p>
        </p:txBody>
      </p:sp>
    </p:spTree>
    <p:extLst>
      <p:ext uri="{BB962C8B-B14F-4D97-AF65-F5344CB8AC3E}">
        <p14:creationId xmlns:p14="http://schemas.microsoft.com/office/powerpoint/2010/main" val="12216433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63246A1-F1A9-4190-BDD5-C15D5CDFD128}"/>
              </a:ext>
            </a:extLst>
          </p:cNvPr>
          <p:cNvPicPr>
            <a:picLocks noChangeAspect="1"/>
          </p:cNvPicPr>
          <p:nvPr/>
        </p:nvPicPr>
        <p:blipFill>
          <a:blip r:embed="rId2"/>
          <a:stretch>
            <a:fillRect/>
          </a:stretch>
        </p:blipFill>
        <p:spPr>
          <a:xfrm>
            <a:off x="1417739" y="1331494"/>
            <a:ext cx="3195045" cy="4053501"/>
          </a:xfrm>
          <a:prstGeom prst="rect">
            <a:avLst/>
          </a:prstGeom>
        </p:spPr>
      </p:pic>
      <p:pic>
        <p:nvPicPr>
          <p:cNvPr id="5" name="Picture 4">
            <a:extLst>
              <a:ext uri="{FF2B5EF4-FFF2-40B4-BE49-F238E27FC236}">
                <a16:creationId xmlns:a16="http://schemas.microsoft.com/office/drawing/2014/main" id="{F10F2579-11DD-465D-A7C1-EA74703544BF}"/>
              </a:ext>
            </a:extLst>
          </p:cNvPr>
          <p:cNvPicPr>
            <a:picLocks noChangeAspect="1"/>
          </p:cNvPicPr>
          <p:nvPr/>
        </p:nvPicPr>
        <p:blipFill>
          <a:blip r:embed="rId3"/>
          <a:stretch>
            <a:fillRect/>
          </a:stretch>
        </p:blipFill>
        <p:spPr>
          <a:xfrm>
            <a:off x="4970527" y="1331495"/>
            <a:ext cx="3276922" cy="4053501"/>
          </a:xfrm>
          <a:prstGeom prst="rect">
            <a:avLst/>
          </a:prstGeom>
        </p:spPr>
      </p:pic>
      <p:pic>
        <p:nvPicPr>
          <p:cNvPr id="6" name="Picture 5">
            <a:extLst>
              <a:ext uri="{FF2B5EF4-FFF2-40B4-BE49-F238E27FC236}">
                <a16:creationId xmlns:a16="http://schemas.microsoft.com/office/drawing/2014/main" id="{A19E79B8-E383-490D-BAD1-7B78F3086638}"/>
              </a:ext>
            </a:extLst>
          </p:cNvPr>
          <p:cNvPicPr>
            <a:picLocks noChangeAspect="1"/>
          </p:cNvPicPr>
          <p:nvPr/>
        </p:nvPicPr>
        <p:blipFill>
          <a:blip r:embed="rId4"/>
          <a:stretch>
            <a:fillRect/>
          </a:stretch>
        </p:blipFill>
        <p:spPr>
          <a:xfrm>
            <a:off x="8605192" y="1331495"/>
            <a:ext cx="3004995" cy="4053501"/>
          </a:xfrm>
          <a:prstGeom prst="rect">
            <a:avLst/>
          </a:prstGeom>
        </p:spPr>
      </p:pic>
      <p:sp>
        <p:nvSpPr>
          <p:cNvPr id="7" name="TextBox 6">
            <a:extLst>
              <a:ext uri="{FF2B5EF4-FFF2-40B4-BE49-F238E27FC236}">
                <a16:creationId xmlns:a16="http://schemas.microsoft.com/office/drawing/2014/main" id="{7A6F3432-2BCB-464F-B5D6-AC7B5B19E2BF}"/>
              </a:ext>
            </a:extLst>
          </p:cNvPr>
          <p:cNvSpPr txBox="1"/>
          <p:nvPr/>
        </p:nvSpPr>
        <p:spPr>
          <a:xfrm>
            <a:off x="2082638" y="5666601"/>
            <a:ext cx="1865246"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Whole Face</a:t>
            </a:r>
          </a:p>
        </p:txBody>
      </p:sp>
      <p:sp>
        <p:nvSpPr>
          <p:cNvPr id="8" name="TextBox 7">
            <a:extLst>
              <a:ext uri="{FF2B5EF4-FFF2-40B4-BE49-F238E27FC236}">
                <a16:creationId xmlns:a16="http://schemas.microsoft.com/office/drawing/2014/main" id="{BDF7F4AF-428E-40A5-BD77-C635E5A8E8EA}"/>
              </a:ext>
            </a:extLst>
          </p:cNvPr>
          <p:cNvSpPr txBox="1"/>
          <p:nvPr/>
        </p:nvSpPr>
        <p:spPr>
          <a:xfrm>
            <a:off x="5395838" y="5695882"/>
            <a:ext cx="2426300"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Eyes and Mouth</a:t>
            </a:r>
          </a:p>
        </p:txBody>
      </p:sp>
      <p:sp>
        <p:nvSpPr>
          <p:cNvPr id="9" name="TextBox 8">
            <a:extLst>
              <a:ext uri="{FF2B5EF4-FFF2-40B4-BE49-F238E27FC236}">
                <a16:creationId xmlns:a16="http://schemas.microsoft.com/office/drawing/2014/main" id="{C8C7AABC-94BE-4667-819A-CF9AD9FD10A2}"/>
              </a:ext>
            </a:extLst>
          </p:cNvPr>
          <p:cNvSpPr txBox="1"/>
          <p:nvPr/>
        </p:nvSpPr>
        <p:spPr>
          <a:xfrm>
            <a:off x="9631835" y="5666601"/>
            <a:ext cx="951707"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Nose</a:t>
            </a:r>
          </a:p>
        </p:txBody>
      </p:sp>
      <p:sp>
        <p:nvSpPr>
          <p:cNvPr id="2" name="Slide Number Placeholder 1">
            <a:extLst>
              <a:ext uri="{FF2B5EF4-FFF2-40B4-BE49-F238E27FC236}">
                <a16:creationId xmlns:a16="http://schemas.microsoft.com/office/drawing/2014/main" id="{B7C2BDA6-9673-4D7F-AEE9-C39DF165DCE9}"/>
              </a:ext>
            </a:extLst>
          </p:cNvPr>
          <p:cNvSpPr>
            <a:spLocks noGrp="1"/>
          </p:cNvSpPr>
          <p:nvPr>
            <p:ph type="sldNum" sz="quarter" idx="12"/>
          </p:nvPr>
        </p:nvSpPr>
        <p:spPr/>
        <p:txBody>
          <a:bodyPr/>
          <a:lstStyle/>
          <a:p>
            <a:fld id="{AD4E009D-2672-4713-8131-A369601E2E73}" type="slidenum">
              <a:rPr lang="en-US" smtClean="0"/>
              <a:t>11</a:t>
            </a:fld>
            <a:endParaRPr lang="en-US"/>
          </a:p>
        </p:txBody>
      </p:sp>
    </p:spTree>
    <p:extLst>
      <p:ext uri="{BB962C8B-B14F-4D97-AF65-F5344CB8AC3E}">
        <p14:creationId xmlns:p14="http://schemas.microsoft.com/office/powerpoint/2010/main" val="32665203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43EB8-EC80-4FA7-B790-13CD7850908C}"/>
              </a:ext>
            </a:extLst>
          </p:cNvPr>
          <p:cNvSpPr>
            <a:spLocks noGrp="1"/>
          </p:cNvSpPr>
          <p:nvPr>
            <p:ph type="title"/>
          </p:nvPr>
        </p:nvSpPr>
        <p:spPr>
          <a:xfrm>
            <a:off x="2077375" y="624110"/>
            <a:ext cx="8682361" cy="1280890"/>
          </a:xfrm>
        </p:spPr>
        <p:txBody>
          <a:bodyPr>
            <a:noAutofit/>
          </a:bodyPr>
          <a:lstStyle/>
          <a:p>
            <a:r>
              <a:rPr lang="vi-VN" sz="4800" b="1" dirty="0">
                <a:latin typeface="Arial" panose="020B0604020202020204" pitchFamily="34" charset="0"/>
                <a:cs typeface="Arial" panose="020B0604020202020204" pitchFamily="34" charset="0"/>
              </a:rPr>
              <a:t>Color and Detail Transfer</a:t>
            </a:r>
            <a:r>
              <a:rPr lang="en-US" sz="4800" b="1" dirty="0">
                <a:latin typeface="Arial" panose="020B0604020202020204" pitchFamily="34" charset="0"/>
                <a:cs typeface="Arial" panose="020B0604020202020204" pitchFamily="34" charset="0"/>
              </a:rPr>
              <a:t> </a:t>
            </a:r>
            <a:r>
              <a:rPr lang="vi-VN" sz="4800" b="1" dirty="0">
                <a:latin typeface="Arial" panose="020B0604020202020204" pitchFamily="34" charset="0"/>
                <a:cs typeface="Arial" panose="020B0604020202020204" pitchFamily="34" charset="0"/>
              </a:rPr>
              <a:t>(Chuyển màu và chi tiết)</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88BD65A4-6B3C-4037-BAC4-A851F9AA8E46}"/>
              </a:ext>
            </a:extLst>
          </p:cNvPr>
          <p:cNvSpPr>
            <a:spLocks noGrp="1"/>
          </p:cNvSpPr>
          <p:nvPr>
            <p:ph idx="1"/>
          </p:nvPr>
        </p:nvSpPr>
        <p:spPr>
          <a:xfrm>
            <a:off x="2589212" y="2574524"/>
            <a:ext cx="8915400" cy="3336698"/>
          </a:xfrm>
        </p:spPr>
        <p:txBody>
          <a:bodyPr>
            <a:normAutofit/>
          </a:bodyPr>
          <a:lstStyle/>
          <a:p>
            <a:r>
              <a:rPr lang="vi-VN" sz="2800" dirty="0">
                <a:latin typeface="Arial" panose="020B0604020202020204" pitchFamily="34" charset="0"/>
                <a:cs typeface="Arial" panose="020B0604020202020204" pitchFamily="34" charset="0"/>
              </a:rPr>
              <a:t>Hệ số chuyển màu (alpha-blending=8</a:t>
            </a:r>
            <a:r>
              <a:rPr lang="en-US" sz="2800" dirty="0">
                <a:latin typeface="Arial" panose="020B0604020202020204" pitchFamily="34" charset="0"/>
                <a:cs typeface="Arial" panose="020B0604020202020204" pitchFamily="34" charset="0"/>
              </a:rPr>
              <a:t>)</a:t>
            </a:r>
            <a:r>
              <a:rPr lang="vi-VN" sz="2800" dirty="0">
                <a:latin typeface="Arial" panose="020B0604020202020204" pitchFamily="34" charset="0"/>
                <a:cs typeface="Arial" panose="020B0604020202020204" pitchFamily="34" charset="0"/>
              </a:rPr>
              <a:t> </a:t>
            </a:r>
          </a:p>
          <a:p>
            <a:r>
              <a:rPr lang="vi-VN" sz="2800" dirty="0">
                <a:latin typeface="Arial" panose="020B0604020202020204" pitchFamily="34" charset="0"/>
                <a:cs typeface="Arial" panose="020B0604020202020204" pitchFamily="34" charset="0"/>
              </a:rPr>
              <a:t>Hệ số chi tiết da=0</a:t>
            </a:r>
          </a:p>
          <a:p>
            <a:r>
              <a:rPr lang="vi-VN" sz="2800" dirty="0">
                <a:latin typeface="Arial" panose="020B0604020202020204" pitchFamily="34" charset="0"/>
                <a:cs typeface="Arial" panose="020B0604020202020204" pitchFamily="34" charset="0"/>
              </a:rPr>
              <a:t>Hệ số chi tiết da mục tiêu=1 </a:t>
            </a:r>
          </a:p>
          <a:p>
            <a:pPr marL="0" indent="0">
              <a:buNone/>
            </a:pPr>
            <a:endParaRPr lang="en-VN"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A9B16728-D543-4D36-B98D-200F5A3CB55E}"/>
              </a:ext>
            </a:extLst>
          </p:cNvPr>
          <p:cNvSpPr>
            <a:spLocks noGrp="1"/>
          </p:cNvSpPr>
          <p:nvPr>
            <p:ph type="sldNum" sz="quarter" idx="12"/>
          </p:nvPr>
        </p:nvSpPr>
        <p:spPr/>
        <p:txBody>
          <a:bodyPr/>
          <a:lstStyle/>
          <a:p>
            <a:fld id="{AD4E009D-2672-4713-8131-A369601E2E73}" type="slidenum">
              <a:rPr lang="en-US" smtClean="0"/>
              <a:t>12</a:t>
            </a:fld>
            <a:endParaRPr lang="en-US"/>
          </a:p>
        </p:txBody>
      </p:sp>
    </p:spTree>
    <p:extLst>
      <p:ext uri="{BB962C8B-B14F-4D97-AF65-F5344CB8AC3E}">
        <p14:creationId xmlns:p14="http://schemas.microsoft.com/office/powerpoint/2010/main" val="9376532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3E1F1E8-28BD-471C-8A29-CB1CEABE07B0}"/>
              </a:ext>
            </a:extLst>
          </p:cNvPr>
          <p:cNvPicPr>
            <a:picLocks noChangeAspect="1"/>
          </p:cNvPicPr>
          <p:nvPr/>
        </p:nvPicPr>
        <p:blipFill>
          <a:blip r:embed="rId2"/>
          <a:stretch>
            <a:fillRect/>
          </a:stretch>
        </p:blipFill>
        <p:spPr>
          <a:xfrm>
            <a:off x="2332558" y="802014"/>
            <a:ext cx="4289341" cy="5279190"/>
          </a:xfrm>
          <a:prstGeom prst="rect">
            <a:avLst/>
          </a:prstGeom>
        </p:spPr>
      </p:pic>
      <p:pic>
        <p:nvPicPr>
          <p:cNvPr id="9" name="Picture 8">
            <a:extLst>
              <a:ext uri="{FF2B5EF4-FFF2-40B4-BE49-F238E27FC236}">
                <a16:creationId xmlns:a16="http://schemas.microsoft.com/office/drawing/2014/main" id="{034ED55A-2552-4CA8-AD1A-74D21B751597}"/>
              </a:ext>
            </a:extLst>
          </p:cNvPr>
          <p:cNvPicPr>
            <a:picLocks noChangeAspect="1"/>
          </p:cNvPicPr>
          <p:nvPr/>
        </p:nvPicPr>
        <p:blipFill>
          <a:blip r:embed="rId3"/>
          <a:stretch>
            <a:fillRect/>
          </a:stretch>
        </p:blipFill>
        <p:spPr>
          <a:xfrm>
            <a:off x="6937816" y="802014"/>
            <a:ext cx="4266322" cy="5279190"/>
          </a:xfrm>
          <a:prstGeom prst="rect">
            <a:avLst/>
          </a:prstGeom>
        </p:spPr>
      </p:pic>
      <p:sp>
        <p:nvSpPr>
          <p:cNvPr id="2" name="Slide Number Placeholder 1">
            <a:extLst>
              <a:ext uri="{FF2B5EF4-FFF2-40B4-BE49-F238E27FC236}">
                <a16:creationId xmlns:a16="http://schemas.microsoft.com/office/drawing/2014/main" id="{0B86DBB6-6C34-499E-835F-0464C6967F9F}"/>
              </a:ext>
            </a:extLst>
          </p:cNvPr>
          <p:cNvSpPr>
            <a:spLocks noGrp="1"/>
          </p:cNvSpPr>
          <p:nvPr>
            <p:ph type="sldNum" sz="quarter" idx="12"/>
          </p:nvPr>
        </p:nvSpPr>
        <p:spPr/>
        <p:txBody>
          <a:bodyPr/>
          <a:lstStyle/>
          <a:p>
            <a:fld id="{AD4E009D-2672-4713-8131-A369601E2E73}" type="slidenum">
              <a:rPr lang="en-US" smtClean="0"/>
              <a:t>13</a:t>
            </a:fld>
            <a:endParaRPr lang="en-US"/>
          </a:p>
        </p:txBody>
      </p:sp>
    </p:spTree>
    <p:extLst>
      <p:ext uri="{BB962C8B-B14F-4D97-AF65-F5344CB8AC3E}">
        <p14:creationId xmlns:p14="http://schemas.microsoft.com/office/powerpoint/2010/main" val="14643322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E8ECC-F6AA-4F7B-B02F-F95320748195}"/>
              </a:ext>
            </a:extLst>
          </p:cNvPr>
          <p:cNvSpPr>
            <a:spLocks noGrp="1"/>
          </p:cNvSpPr>
          <p:nvPr>
            <p:ph type="title"/>
          </p:nvPr>
        </p:nvSpPr>
        <p:spPr>
          <a:xfrm>
            <a:off x="1844843" y="624110"/>
            <a:ext cx="9659770" cy="899890"/>
          </a:xfrm>
        </p:spPr>
        <p:txBody>
          <a:bodyPr>
            <a:noAutofit/>
          </a:bodyPr>
          <a:lstStyle/>
          <a:p>
            <a:r>
              <a:rPr lang="vi-VN" sz="4800" b="1" dirty="0">
                <a:latin typeface="Arial" panose="020B0604020202020204" pitchFamily="34" charset="0"/>
                <a:cs typeface="Arial" panose="020B0604020202020204" pitchFamily="34" charset="0"/>
              </a:rPr>
              <a:t>Lip makeup</a:t>
            </a:r>
            <a:r>
              <a:rPr lang="en-US" sz="4800" b="1" dirty="0">
                <a:latin typeface="Arial" panose="020B0604020202020204" pitchFamily="34" charset="0"/>
                <a:cs typeface="Arial" panose="020B0604020202020204" pitchFamily="34" charset="0"/>
              </a:rPr>
              <a:t> </a:t>
            </a:r>
            <a:r>
              <a:rPr lang="vi-VN" sz="4800" b="1" dirty="0">
                <a:latin typeface="Arial" panose="020B0604020202020204" pitchFamily="34" charset="0"/>
                <a:cs typeface="Arial" panose="020B0604020202020204" pitchFamily="34" charset="0"/>
              </a:rPr>
              <a:t>(đổi màu son môi)</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93C201E7-A9FC-4436-9A52-A52824195445}"/>
              </a:ext>
            </a:extLst>
          </p:cNvPr>
          <p:cNvSpPr>
            <a:spLocks noGrp="1"/>
          </p:cNvSpPr>
          <p:nvPr>
            <p:ph idx="1"/>
          </p:nvPr>
        </p:nvSpPr>
        <p:spPr>
          <a:xfrm>
            <a:off x="1844842" y="1524000"/>
            <a:ext cx="9659770" cy="4387222"/>
          </a:xfrm>
        </p:spPr>
        <p:txBody>
          <a:bodyPr>
            <a:noAutofit/>
          </a:bodyPr>
          <a:lstStyle/>
          <a:p>
            <a:r>
              <a:rPr lang="vi-VN" sz="2800" dirty="0">
                <a:latin typeface="Arial" panose="020B0604020202020204" pitchFamily="34" charset="0"/>
                <a:cs typeface="Arial" panose="020B0604020202020204" pitchFamily="34" charset="0"/>
              </a:rPr>
              <a:t>Đầu tiên, ảnh đích (E) bị vênh và độ chói được ánh xạ lại để cân bằng nó với kênh độ chói của đối tượng Ảnh (I). </a:t>
            </a:r>
          </a:p>
          <a:p>
            <a:r>
              <a:rPr lang="vi-VN" sz="2800" dirty="0">
                <a:latin typeface="Arial" panose="020B0604020202020204" pitchFamily="34" charset="0"/>
                <a:cs typeface="Arial" panose="020B0604020202020204" pitchFamily="34" charset="0"/>
              </a:rPr>
              <a:t>Giống như thuật toán chuyển màu được thực hiện trong lần gán trước, trận đấu cược được tìm thấy bằng cách sử dụng chức năng Gaussian trong khoảng cách và giá trị độ chói. </a:t>
            </a:r>
          </a:p>
          <a:p>
            <a:r>
              <a:rPr lang="vi-VN" sz="2800" dirty="0">
                <a:latin typeface="Arial" panose="020B0604020202020204" pitchFamily="34" charset="0"/>
                <a:cs typeface="Arial" panose="020B0604020202020204" pitchFamily="34" charset="0"/>
              </a:rPr>
              <a:t>Random sampling: để giảm thời gian hoàn thành, các mẫu ngẫu nhiên được sử dụng thay vì khớp sẽ tất cả các pixel trong ảnh đích. Giá trị ngưỡng cũng được sử dụng để tìm một kết quả khớp chấp nhận được. Giảm ngưỡng cho kết quả nhanh hơn nhưng hơi không chính xác. </a:t>
            </a:r>
          </a:p>
          <a:p>
            <a:endParaRPr lang="en-US"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369CB1A5-5A40-4347-9F05-1A8E626F9A0B}"/>
              </a:ext>
            </a:extLst>
          </p:cNvPr>
          <p:cNvSpPr>
            <a:spLocks noGrp="1"/>
          </p:cNvSpPr>
          <p:nvPr>
            <p:ph type="sldNum" sz="quarter" idx="12"/>
          </p:nvPr>
        </p:nvSpPr>
        <p:spPr/>
        <p:txBody>
          <a:bodyPr/>
          <a:lstStyle/>
          <a:p>
            <a:fld id="{AD4E009D-2672-4713-8131-A369601E2E73}" type="slidenum">
              <a:rPr lang="en-US" smtClean="0"/>
              <a:t>14</a:t>
            </a:fld>
            <a:endParaRPr lang="en-US"/>
          </a:p>
        </p:txBody>
      </p:sp>
    </p:spTree>
    <p:extLst>
      <p:ext uri="{BB962C8B-B14F-4D97-AF65-F5344CB8AC3E}">
        <p14:creationId xmlns:p14="http://schemas.microsoft.com/office/powerpoint/2010/main" val="25957283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514ED3E-58E2-457D-A557-3FF7D7845A8E}"/>
              </a:ext>
            </a:extLst>
          </p:cNvPr>
          <p:cNvPicPr>
            <a:picLocks noChangeAspect="1"/>
          </p:cNvPicPr>
          <p:nvPr/>
        </p:nvPicPr>
        <p:blipFill>
          <a:blip r:embed="rId2"/>
          <a:stretch>
            <a:fillRect/>
          </a:stretch>
        </p:blipFill>
        <p:spPr>
          <a:xfrm>
            <a:off x="7333374" y="767412"/>
            <a:ext cx="3975599" cy="4874000"/>
          </a:xfrm>
          <a:prstGeom prst="rect">
            <a:avLst/>
          </a:prstGeom>
        </p:spPr>
      </p:pic>
      <p:pic>
        <p:nvPicPr>
          <p:cNvPr id="6" name="Picture 5" descr="A person taking a selfie&#10;&#10;Description automatically generated">
            <a:extLst>
              <a:ext uri="{FF2B5EF4-FFF2-40B4-BE49-F238E27FC236}">
                <a16:creationId xmlns:a16="http://schemas.microsoft.com/office/drawing/2014/main" id="{D6C9A5AD-F0FB-47C7-8392-21E84B5427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5975" y="768782"/>
            <a:ext cx="3975599" cy="4872630"/>
          </a:xfrm>
          <a:prstGeom prst="rect">
            <a:avLst/>
          </a:prstGeom>
        </p:spPr>
      </p:pic>
      <p:sp>
        <p:nvSpPr>
          <p:cNvPr id="7" name="Arrow: Right 6">
            <a:extLst>
              <a:ext uri="{FF2B5EF4-FFF2-40B4-BE49-F238E27FC236}">
                <a16:creationId xmlns:a16="http://schemas.microsoft.com/office/drawing/2014/main" id="{98BD3F74-1BBE-4CCC-8908-CB24E847A3BB}"/>
              </a:ext>
            </a:extLst>
          </p:cNvPr>
          <p:cNvSpPr/>
          <p:nvPr/>
        </p:nvSpPr>
        <p:spPr>
          <a:xfrm>
            <a:off x="6180548" y="2991775"/>
            <a:ext cx="1033852" cy="5237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A196B3D2-7964-4D36-9178-9761E9F83BA7}"/>
              </a:ext>
            </a:extLst>
          </p:cNvPr>
          <p:cNvSpPr txBox="1"/>
          <p:nvPr/>
        </p:nvSpPr>
        <p:spPr>
          <a:xfrm>
            <a:off x="3299666" y="5827954"/>
            <a:ext cx="1548216" cy="461665"/>
          </a:xfrm>
          <a:prstGeom prst="rect">
            <a:avLst/>
          </a:prstGeom>
          <a:noFill/>
        </p:spPr>
        <p:txBody>
          <a:bodyPr wrap="square" rtlCol="0">
            <a:spAutoFit/>
          </a:bodyPr>
          <a:lstStyle/>
          <a:p>
            <a:r>
              <a:rPr lang="en-US" sz="2400" dirty="0" err="1">
                <a:latin typeface="Arial" panose="020B0604020202020204" pitchFamily="34" charset="0"/>
                <a:cs typeface="Arial" panose="020B0604020202020204" pitchFamily="34" charset="0"/>
              </a:rPr>
              <a:t>Ảnh</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gốc</a:t>
            </a:r>
            <a:endParaRPr lang="en-US" sz="2400"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5142C9A4-B9D9-49C1-AAB3-838B6990E504}"/>
              </a:ext>
            </a:extLst>
          </p:cNvPr>
          <p:cNvSpPr txBox="1"/>
          <p:nvPr/>
        </p:nvSpPr>
        <p:spPr>
          <a:xfrm>
            <a:off x="7759809" y="5827955"/>
            <a:ext cx="3549164" cy="461665"/>
          </a:xfrm>
          <a:prstGeom prst="rect">
            <a:avLst/>
          </a:prstGeom>
          <a:noFill/>
        </p:spPr>
        <p:txBody>
          <a:bodyPr wrap="square" rtlCol="0">
            <a:spAutoFit/>
          </a:bodyPr>
          <a:lstStyle/>
          <a:p>
            <a:r>
              <a:rPr lang="en-US" sz="2400" dirty="0" err="1">
                <a:latin typeface="Arial" panose="020B0604020202020204" pitchFamily="34" charset="0"/>
                <a:cs typeface="Arial" panose="020B0604020202020204" pitchFamily="34" charset="0"/>
              </a:rPr>
              <a:t>Ảnh</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sau</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khi</a:t>
            </a:r>
            <a:r>
              <a:rPr lang="en-US" sz="2400" dirty="0">
                <a:latin typeface="Arial" panose="020B0604020202020204" pitchFamily="34" charset="0"/>
                <a:cs typeface="Arial" panose="020B0604020202020204" pitchFamily="34" charset="0"/>
              </a:rPr>
              <a:t> Lip Makeup</a:t>
            </a:r>
          </a:p>
        </p:txBody>
      </p:sp>
      <p:sp>
        <p:nvSpPr>
          <p:cNvPr id="2" name="Slide Number Placeholder 1">
            <a:extLst>
              <a:ext uri="{FF2B5EF4-FFF2-40B4-BE49-F238E27FC236}">
                <a16:creationId xmlns:a16="http://schemas.microsoft.com/office/drawing/2014/main" id="{24C357FE-BBC8-4B50-9D54-7C31B9ACC7DE}"/>
              </a:ext>
            </a:extLst>
          </p:cNvPr>
          <p:cNvSpPr>
            <a:spLocks noGrp="1"/>
          </p:cNvSpPr>
          <p:nvPr>
            <p:ph type="sldNum" sz="quarter" idx="12"/>
          </p:nvPr>
        </p:nvSpPr>
        <p:spPr/>
        <p:txBody>
          <a:bodyPr/>
          <a:lstStyle/>
          <a:p>
            <a:fld id="{AD4E009D-2672-4713-8131-A369601E2E73}" type="slidenum">
              <a:rPr lang="en-US" smtClean="0"/>
              <a:t>15</a:t>
            </a:fld>
            <a:endParaRPr lang="en-US"/>
          </a:p>
        </p:txBody>
      </p:sp>
    </p:spTree>
    <p:extLst>
      <p:ext uri="{BB962C8B-B14F-4D97-AF65-F5344CB8AC3E}">
        <p14:creationId xmlns:p14="http://schemas.microsoft.com/office/powerpoint/2010/main" val="11584500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A3394-0942-4937-A7A1-FFA11A99C4D2}"/>
              </a:ext>
            </a:extLst>
          </p:cNvPr>
          <p:cNvSpPr>
            <a:spLocks noGrp="1"/>
          </p:cNvSpPr>
          <p:nvPr>
            <p:ph type="title"/>
          </p:nvPr>
        </p:nvSpPr>
        <p:spPr>
          <a:xfrm>
            <a:off x="2592925" y="624110"/>
            <a:ext cx="8911687" cy="787595"/>
          </a:xfrm>
        </p:spPr>
        <p:txBody>
          <a:bodyPr>
            <a:noAutofit/>
          </a:bodyPr>
          <a:lstStyle/>
          <a:p>
            <a:r>
              <a:rPr lang="en-US" sz="4800" b="1" dirty="0">
                <a:latin typeface="Arial" panose="020B0604020202020204" pitchFamily="34" charset="0"/>
                <a:cs typeface="Arial" panose="020B0604020202020204" pitchFamily="34" charset="0"/>
              </a:rPr>
              <a:t>Reducing sharp edges</a:t>
            </a:r>
          </a:p>
        </p:txBody>
      </p:sp>
      <p:sp>
        <p:nvSpPr>
          <p:cNvPr id="3" name="Content Placeholder 2">
            <a:extLst>
              <a:ext uri="{FF2B5EF4-FFF2-40B4-BE49-F238E27FC236}">
                <a16:creationId xmlns:a16="http://schemas.microsoft.com/office/drawing/2014/main" id="{F3EEDE3B-2BCF-450E-A2D0-57F2E78B8343}"/>
              </a:ext>
            </a:extLst>
          </p:cNvPr>
          <p:cNvSpPr>
            <a:spLocks noGrp="1"/>
          </p:cNvSpPr>
          <p:nvPr>
            <p:ph idx="1"/>
          </p:nvPr>
        </p:nvSpPr>
        <p:spPr>
          <a:xfrm>
            <a:off x="2589212" y="2133600"/>
            <a:ext cx="8915400" cy="2727158"/>
          </a:xfrm>
        </p:spPr>
        <p:txBody>
          <a:bodyPr>
            <a:normAutofit/>
          </a:bodyPr>
          <a:lstStyle/>
          <a:p>
            <a:r>
              <a:rPr lang="en-VN" sz="2800" dirty="0">
                <a:latin typeface="Arial" panose="020B0604020202020204" pitchFamily="34" charset="0"/>
                <a:cs typeface="Arial" panose="020B0604020202020204" pitchFamily="34" charset="0"/>
              </a:rPr>
              <a:t>Sau khi make up xong thì chúng ta sẽ cắt tỉa một số các góc cạnh của khuôn mặt mà lúc đầu chúng ta đã nhận diện được để tăng độ mượt của ảnh.</a:t>
            </a:r>
          </a:p>
          <a:p>
            <a:endParaRPr lang="en-US"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8A1D11DC-6504-4123-8F21-0089430F79DF}"/>
              </a:ext>
            </a:extLst>
          </p:cNvPr>
          <p:cNvSpPr>
            <a:spLocks noGrp="1"/>
          </p:cNvSpPr>
          <p:nvPr>
            <p:ph type="sldNum" sz="quarter" idx="12"/>
          </p:nvPr>
        </p:nvSpPr>
        <p:spPr/>
        <p:txBody>
          <a:bodyPr/>
          <a:lstStyle/>
          <a:p>
            <a:fld id="{AD4E009D-2672-4713-8131-A369601E2E73}" type="slidenum">
              <a:rPr lang="en-US" smtClean="0"/>
              <a:t>16</a:t>
            </a:fld>
            <a:endParaRPr lang="en-US"/>
          </a:p>
        </p:txBody>
      </p:sp>
    </p:spTree>
    <p:extLst>
      <p:ext uri="{BB962C8B-B14F-4D97-AF65-F5344CB8AC3E}">
        <p14:creationId xmlns:p14="http://schemas.microsoft.com/office/powerpoint/2010/main" val="37937425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F6EF9D1-8BDF-4842-ACAD-098CFFC21F58}"/>
              </a:ext>
            </a:extLst>
          </p:cNvPr>
          <p:cNvPicPr>
            <a:picLocks noChangeAspect="1"/>
          </p:cNvPicPr>
          <p:nvPr/>
        </p:nvPicPr>
        <p:blipFill>
          <a:blip r:embed="rId2"/>
          <a:stretch>
            <a:fillRect/>
          </a:stretch>
        </p:blipFill>
        <p:spPr>
          <a:xfrm>
            <a:off x="2581360" y="767553"/>
            <a:ext cx="3514640" cy="4186188"/>
          </a:xfrm>
          <a:prstGeom prst="rect">
            <a:avLst/>
          </a:prstGeom>
        </p:spPr>
      </p:pic>
      <p:pic>
        <p:nvPicPr>
          <p:cNvPr id="7" name="Picture 6">
            <a:extLst>
              <a:ext uri="{FF2B5EF4-FFF2-40B4-BE49-F238E27FC236}">
                <a16:creationId xmlns:a16="http://schemas.microsoft.com/office/drawing/2014/main" id="{7BBEB31D-42A4-4324-9C7C-9D87D7F0C424}"/>
              </a:ext>
            </a:extLst>
          </p:cNvPr>
          <p:cNvPicPr>
            <a:picLocks noChangeAspect="1"/>
          </p:cNvPicPr>
          <p:nvPr/>
        </p:nvPicPr>
        <p:blipFill>
          <a:blip r:embed="rId3"/>
          <a:stretch>
            <a:fillRect/>
          </a:stretch>
        </p:blipFill>
        <p:spPr>
          <a:xfrm>
            <a:off x="7325157" y="770273"/>
            <a:ext cx="3399068" cy="4183468"/>
          </a:xfrm>
          <a:prstGeom prst="rect">
            <a:avLst/>
          </a:prstGeom>
        </p:spPr>
      </p:pic>
      <p:sp>
        <p:nvSpPr>
          <p:cNvPr id="8" name="TextBox 7">
            <a:extLst>
              <a:ext uri="{FF2B5EF4-FFF2-40B4-BE49-F238E27FC236}">
                <a16:creationId xmlns:a16="http://schemas.microsoft.com/office/drawing/2014/main" id="{45E2A63C-7B5D-420C-A2C6-F050CBEB8C55}"/>
              </a:ext>
            </a:extLst>
          </p:cNvPr>
          <p:cNvSpPr txBox="1"/>
          <p:nvPr/>
        </p:nvSpPr>
        <p:spPr>
          <a:xfrm>
            <a:off x="2878303" y="5259450"/>
            <a:ext cx="2920753" cy="830997"/>
          </a:xfrm>
          <a:prstGeom prst="rect">
            <a:avLst/>
          </a:prstGeom>
          <a:noFill/>
        </p:spPr>
        <p:txBody>
          <a:bodyPr wrap="square" rtlCol="0">
            <a:spAutoFit/>
          </a:bodyPr>
          <a:lstStyle/>
          <a:p>
            <a:pPr algn="ctr"/>
            <a:r>
              <a:rPr lang="en-US" sz="2400" dirty="0" err="1">
                <a:latin typeface="Arial" panose="020B0604020202020204" pitchFamily="34" charset="0"/>
                <a:cs typeface="Arial" panose="020B0604020202020204" pitchFamily="34" charset="0"/>
              </a:rPr>
              <a:t>Trước</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khi</a:t>
            </a:r>
            <a:r>
              <a:rPr lang="en-US" sz="2400" dirty="0">
                <a:latin typeface="Arial" panose="020B0604020202020204" pitchFamily="34" charset="0"/>
                <a:cs typeface="Arial" panose="020B0604020202020204" pitchFamily="34" charset="0"/>
              </a:rPr>
              <a:t> Reducing Sharp edges</a:t>
            </a:r>
          </a:p>
        </p:txBody>
      </p:sp>
      <p:sp>
        <p:nvSpPr>
          <p:cNvPr id="9" name="TextBox 8">
            <a:extLst>
              <a:ext uri="{FF2B5EF4-FFF2-40B4-BE49-F238E27FC236}">
                <a16:creationId xmlns:a16="http://schemas.microsoft.com/office/drawing/2014/main" id="{A29C0C06-4F0B-4613-8717-2195DDBF1DCE}"/>
              </a:ext>
            </a:extLst>
          </p:cNvPr>
          <p:cNvSpPr txBox="1"/>
          <p:nvPr/>
        </p:nvSpPr>
        <p:spPr>
          <a:xfrm>
            <a:off x="7724382" y="5256730"/>
            <a:ext cx="2600617" cy="830997"/>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Sau </a:t>
            </a:r>
            <a:r>
              <a:rPr lang="en-US" sz="2400" dirty="0" err="1">
                <a:latin typeface="Arial" panose="020B0604020202020204" pitchFamily="34" charset="0"/>
                <a:cs typeface="Arial" panose="020B0604020202020204" pitchFamily="34" charset="0"/>
              </a:rPr>
              <a:t>khi</a:t>
            </a:r>
            <a:r>
              <a:rPr lang="en-US" sz="2400" dirty="0">
                <a:latin typeface="Arial" panose="020B0604020202020204" pitchFamily="34" charset="0"/>
                <a:cs typeface="Arial" panose="020B0604020202020204" pitchFamily="34" charset="0"/>
              </a:rPr>
              <a:t> Reducing Sharp edges</a:t>
            </a:r>
          </a:p>
        </p:txBody>
      </p:sp>
      <p:sp>
        <p:nvSpPr>
          <p:cNvPr id="2" name="Slide Number Placeholder 1">
            <a:extLst>
              <a:ext uri="{FF2B5EF4-FFF2-40B4-BE49-F238E27FC236}">
                <a16:creationId xmlns:a16="http://schemas.microsoft.com/office/drawing/2014/main" id="{657B8FF3-8284-4BCB-BA91-8181AB32969B}"/>
              </a:ext>
            </a:extLst>
          </p:cNvPr>
          <p:cNvSpPr>
            <a:spLocks noGrp="1"/>
          </p:cNvSpPr>
          <p:nvPr>
            <p:ph type="sldNum" sz="quarter" idx="12"/>
          </p:nvPr>
        </p:nvSpPr>
        <p:spPr/>
        <p:txBody>
          <a:bodyPr/>
          <a:lstStyle/>
          <a:p>
            <a:fld id="{AD4E009D-2672-4713-8131-A369601E2E73}" type="slidenum">
              <a:rPr lang="en-US" smtClean="0"/>
              <a:t>17</a:t>
            </a:fld>
            <a:endParaRPr lang="en-US"/>
          </a:p>
        </p:txBody>
      </p:sp>
    </p:spTree>
    <p:extLst>
      <p:ext uri="{BB962C8B-B14F-4D97-AF65-F5344CB8AC3E}">
        <p14:creationId xmlns:p14="http://schemas.microsoft.com/office/powerpoint/2010/main" val="31989773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35388-829E-4042-BD21-10088534CEBD}"/>
              </a:ext>
            </a:extLst>
          </p:cNvPr>
          <p:cNvSpPr>
            <a:spLocks noGrp="1"/>
          </p:cNvSpPr>
          <p:nvPr>
            <p:ph type="title"/>
          </p:nvPr>
        </p:nvSpPr>
        <p:spPr>
          <a:xfrm>
            <a:off x="2592926" y="624110"/>
            <a:ext cx="5059626" cy="867339"/>
          </a:xfrm>
        </p:spPr>
        <p:txBody>
          <a:bodyPr>
            <a:normAutofit/>
          </a:bodyPr>
          <a:lstStyle/>
          <a:p>
            <a:r>
              <a:rPr lang="en-US" sz="4800" b="1" dirty="0">
                <a:latin typeface="Arial" panose="020B0604020202020204" pitchFamily="34" charset="0"/>
                <a:cs typeface="Arial" panose="020B0604020202020204" pitchFamily="34" charset="0"/>
              </a:rPr>
              <a:t>KẾT LUẬN</a:t>
            </a:r>
          </a:p>
        </p:txBody>
      </p:sp>
      <p:sp>
        <p:nvSpPr>
          <p:cNvPr id="3" name="Content Placeholder 2">
            <a:extLst>
              <a:ext uri="{FF2B5EF4-FFF2-40B4-BE49-F238E27FC236}">
                <a16:creationId xmlns:a16="http://schemas.microsoft.com/office/drawing/2014/main" id="{B6AAEF73-71F0-4705-A8B8-9E94FAD2BDE6}"/>
              </a:ext>
            </a:extLst>
          </p:cNvPr>
          <p:cNvSpPr>
            <a:spLocks noGrp="1"/>
          </p:cNvSpPr>
          <p:nvPr>
            <p:ph idx="1"/>
          </p:nvPr>
        </p:nvSpPr>
        <p:spPr>
          <a:xfrm>
            <a:off x="2592926" y="2117092"/>
            <a:ext cx="8572379" cy="3289098"/>
          </a:xfrm>
        </p:spPr>
        <p:txBody>
          <a:bodyPr>
            <a:noAutofit/>
          </a:bodyPr>
          <a:lstStyle/>
          <a:p>
            <a:r>
              <a:rPr lang="en-US" sz="2800" dirty="0" err="1">
                <a:latin typeface="Arial" panose="020B0604020202020204" pitchFamily="34" charset="0"/>
                <a:cs typeface="Arial" panose="020B0604020202020204" pitchFamily="34" charset="0"/>
              </a:rPr>
              <a:t>Kết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quả</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đạt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được</a:t>
            </a:r>
            <a:r>
              <a:rPr lang="en-US" sz="2800" dirty="0">
                <a:latin typeface="Arial" panose="020B0604020202020204" pitchFamily="34" charset="0"/>
                <a:cs typeface="Arial" panose="020B0604020202020204" pitchFamily="34" charset="0"/>
              </a:rPr>
              <a:t>:</a:t>
            </a:r>
          </a:p>
          <a:p>
            <a:pPr lvl="1"/>
            <a:r>
              <a:rPr lang="en-US" sz="2800" dirty="0" err="1">
                <a:latin typeface="Arial" panose="020B0604020202020204" pitchFamily="34" charset="0"/>
                <a:cs typeface="Arial" panose="020B0604020202020204" pitchFamily="34" charset="0"/>
              </a:rPr>
              <a:t>Nhóm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đã</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tìm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hiểu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và</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hoàn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thành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việc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nhận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diện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và</a:t>
            </a:r>
            <a:r>
              <a:rPr lang="en-US" sz="2800" dirty="0">
                <a:latin typeface="Arial" panose="020B0604020202020204" pitchFamily="34" charset="0"/>
                <a:cs typeface="Arial" panose="020B0604020202020204" pitchFamily="34" charset="0"/>
              </a:rPr>
              <a:t> makeup face.</a:t>
            </a:r>
          </a:p>
          <a:p>
            <a:pPr lvl="1"/>
            <a:r>
              <a:rPr lang="en-US" sz="2800" dirty="0" err="1">
                <a:latin typeface="Arial" panose="020B0604020202020204" pitchFamily="34" charset="0"/>
                <a:cs typeface="Arial" panose="020B0604020202020204" pitchFamily="34" charset="0"/>
              </a:rPr>
              <a:t>Có</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tạo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thêm</a:t>
            </a:r>
            <a:r>
              <a:rPr lang="en-US" sz="2800" dirty="0">
                <a:latin typeface="Arial" panose="020B0604020202020204" pitchFamily="34" charset="0"/>
                <a:cs typeface="Arial" panose="020B0604020202020204" pitchFamily="34" charset="0"/>
              </a:rPr>
              <a:t> app </a:t>
            </a:r>
            <a:r>
              <a:rPr lang="en-US" sz="2800" dirty="0" err="1">
                <a:latin typeface="Arial" panose="020B0604020202020204" pitchFamily="34" charset="0"/>
                <a:cs typeface="Arial" panose="020B0604020202020204" pitchFamily="34" charset="0"/>
              </a:rPr>
              <a:t>để</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dễ</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dụng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hơn</a:t>
            </a:r>
            <a:endParaRPr lang="en-US" sz="2800" dirty="0">
              <a:latin typeface="Arial" panose="020B0604020202020204" pitchFamily="34" charset="0"/>
              <a:cs typeface="Arial" panose="020B0604020202020204" pitchFamily="34" charset="0"/>
            </a:endParaRPr>
          </a:p>
          <a:p>
            <a:pPr lvl="1"/>
            <a:r>
              <a:rPr lang="en-US" sz="2800" dirty="0">
                <a:latin typeface="Arial" panose="020B0604020202020204" pitchFamily="34" charset="0"/>
                <a:cs typeface="Arial" panose="020B0604020202020204" pitchFamily="34" charset="0"/>
              </a:rPr>
              <a:t>Giao </a:t>
            </a:r>
            <a:r>
              <a:rPr lang="en-US" sz="2800" dirty="0" err="1">
                <a:latin typeface="Arial" panose="020B0604020202020204" pitchFamily="34" charset="0"/>
                <a:cs typeface="Arial" panose="020B0604020202020204" pitchFamily="34" charset="0"/>
              </a:rPr>
              <a:t>diện</a:t>
            </a:r>
            <a:r>
              <a:rPr lang="en-US" sz="2800" dirty="0">
                <a:latin typeface="Arial" panose="020B0604020202020204" pitchFamily="34" charset="0"/>
                <a:cs typeface="Arial" panose="020B0604020202020204" pitchFamily="34" charset="0"/>
              </a:rPr>
              <a:t> app </a:t>
            </a:r>
            <a:r>
              <a:rPr lang="en-US" sz="2800" dirty="0" err="1">
                <a:latin typeface="Arial" panose="020B0604020202020204" pitchFamily="34" charset="0"/>
                <a:cs typeface="Arial" panose="020B0604020202020204" pitchFamily="34" charset="0"/>
              </a:rPr>
              <a:t>đơn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giản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dễ</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dụng</a:t>
            </a:r>
            <a:r>
              <a:rPr lang="en-US" sz="2800" dirty="0">
                <a:latin typeface="Arial" panose="020B0604020202020204" pitchFamily="34" charset="0"/>
                <a:cs typeface="Arial" panose="020B0604020202020204" pitchFamily="34" charset="0"/>
              </a:rPr>
              <a:t>.</a:t>
            </a:r>
          </a:p>
          <a:p>
            <a:pPr marL="457200" lvl="1" indent="0">
              <a:buNone/>
            </a:pPr>
            <a:endParaRPr lang="en-US"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3DA97F5E-B0B0-4494-9EE7-D6B7AAFB5636}"/>
              </a:ext>
            </a:extLst>
          </p:cNvPr>
          <p:cNvSpPr>
            <a:spLocks noGrp="1"/>
          </p:cNvSpPr>
          <p:nvPr>
            <p:ph type="sldNum" sz="quarter" idx="12"/>
          </p:nvPr>
        </p:nvSpPr>
        <p:spPr/>
        <p:txBody>
          <a:bodyPr/>
          <a:lstStyle/>
          <a:p>
            <a:fld id="{AD4E009D-2672-4713-8131-A369601E2E73}" type="slidenum">
              <a:rPr lang="en-US" smtClean="0"/>
              <a:t>18</a:t>
            </a:fld>
            <a:endParaRPr lang="en-US"/>
          </a:p>
        </p:txBody>
      </p:sp>
    </p:spTree>
    <p:extLst>
      <p:ext uri="{BB962C8B-B14F-4D97-AF65-F5344CB8AC3E}">
        <p14:creationId xmlns:p14="http://schemas.microsoft.com/office/powerpoint/2010/main" val="10251962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A13C323A-0574-455A-87DA-F0D606FDC5D4}"/>
              </a:ext>
            </a:extLst>
          </p:cNvPr>
          <p:cNvSpPr txBox="1">
            <a:spLocks noGrp="1"/>
          </p:cNvSpPr>
          <p:nvPr>
            <p:ph idx="1"/>
          </p:nvPr>
        </p:nvSpPr>
        <p:spPr>
          <a:xfrm>
            <a:off x="2592389" y="2117558"/>
            <a:ext cx="8915400" cy="377825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US" sz="2800" dirty="0" err="1">
                <a:latin typeface="Arial" panose="020B0604020202020204" pitchFamily="34" charset="0"/>
                <a:cs typeface="Arial" panose="020B0604020202020204" pitchFamily="34" charset="0"/>
              </a:rPr>
              <a:t>Hạn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chế</a:t>
            </a:r>
            <a:r>
              <a:rPr lang="en-US" sz="2800" dirty="0">
                <a:latin typeface="Arial" panose="020B0604020202020204" pitchFamily="34" charset="0"/>
                <a:cs typeface="Arial" panose="020B0604020202020204" pitchFamily="34" charset="0"/>
              </a:rPr>
              <a:t>:</a:t>
            </a:r>
          </a:p>
          <a:p>
            <a:pPr lvl="1"/>
            <a:r>
              <a:rPr lang="en-US" sz="2800" dirty="0">
                <a:latin typeface="Arial" panose="020B0604020202020204" pitchFamily="34" charset="0"/>
                <a:cs typeface="Arial" panose="020B0604020202020204" pitchFamily="34" charset="0"/>
              </a:rPr>
              <a:t>Giao </a:t>
            </a:r>
            <a:r>
              <a:rPr lang="en-US" sz="2800" dirty="0" err="1">
                <a:latin typeface="Arial" panose="020B0604020202020204" pitchFamily="34" charset="0"/>
                <a:cs typeface="Arial" panose="020B0604020202020204" pitchFamily="34" charset="0"/>
              </a:rPr>
              <a:t>diện</a:t>
            </a:r>
            <a:r>
              <a:rPr lang="en-US" sz="2800" dirty="0">
                <a:latin typeface="Arial" panose="020B0604020202020204" pitchFamily="34" charset="0"/>
                <a:cs typeface="Arial" panose="020B0604020202020204" pitchFamily="34" charset="0"/>
              </a:rPr>
              <a:t> app </a:t>
            </a:r>
            <a:r>
              <a:rPr lang="en-US" sz="2800" dirty="0" err="1">
                <a:latin typeface="Arial" panose="020B0604020202020204" pitchFamily="34" charset="0"/>
                <a:cs typeface="Arial" panose="020B0604020202020204" pitchFamily="34" charset="0"/>
              </a:rPr>
              <a:t>chưa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đẹp</a:t>
            </a:r>
            <a:r>
              <a:rPr lang="en-US" sz="2800" dirty="0">
                <a:latin typeface="Arial" panose="020B0604020202020204" pitchFamily="34" charset="0"/>
                <a:cs typeface="Arial" panose="020B0604020202020204" pitchFamily="34" charset="0"/>
              </a:rPr>
              <a:t>.</a:t>
            </a:r>
          </a:p>
          <a:p>
            <a:pPr lvl="1"/>
            <a:r>
              <a:rPr lang="en-US" sz="2800" dirty="0" err="1">
                <a:latin typeface="Arial" panose="020B0604020202020204" pitchFamily="34" charset="0"/>
                <a:cs typeface="Arial" panose="020B0604020202020204" pitchFamily="34" charset="0"/>
              </a:rPr>
              <a:t>Trong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một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số</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trường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hợp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như</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bị</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che</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bởi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tóc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miệng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mở</a:t>
            </a:r>
            <a:r>
              <a:rPr lang="en-US" sz="2800" dirty="0">
                <a:latin typeface="Arial" panose="020B0604020202020204" pitchFamily="34" charset="0"/>
                <a:cs typeface="Arial" panose="020B0604020202020204" pitchFamily="34" charset="0"/>
              </a:rPr>
              <a:t> to, </a:t>
            </a:r>
            <a:r>
              <a:rPr lang="en-US" sz="2800" dirty="0" err="1">
                <a:latin typeface="Arial" panose="020B0604020202020204" pitchFamily="34" charset="0"/>
                <a:cs typeface="Arial" panose="020B0604020202020204" pitchFamily="34" charset="0"/>
              </a:rPr>
              <a:t>miệng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méo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thì</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đồ</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này</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không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thực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sự</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hiệu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quả</a:t>
            </a:r>
            <a:r>
              <a:rPr lang="en-US" sz="2800" dirty="0">
                <a:latin typeface="Arial" panose="020B0604020202020204" pitchFamily="34" charset="0"/>
                <a:cs typeface="Arial" panose="020B0604020202020204" pitchFamily="34" charset="0"/>
              </a:rPr>
              <a:t>.</a:t>
            </a:r>
          </a:p>
          <a:p>
            <a:pPr lvl="1"/>
            <a:r>
              <a:rPr lang="en-US" sz="2800" dirty="0" err="1">
                <a:latin typeface="Arial" panose="020B0604020202020204" pitchFamily="34" charset="0"/>
                <a:cs typeface="Arial" panose="020B0604020202020204" pitchFamily="34" charset="0"/>
              </a:rPr>
              <a:t>Thời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gian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makup</a:t>
            </a:r>
            <a:r>
              <a:rPr lang="en-US" sz="2800" dirty="0">
                <a:latin typeface="Arial" panose="020B0604020202020204" pitchFamily="34" charset="0"/>
                <a:cs typeface="Arial" panose="020B0604020202020204" pitchFamily="34" charset="0"/>
              </a:rPr>
              <a:t> face </a:t>
            </a:r>
            <a:r>
              <a:rPr lang="en-US" sz="2800" dirty="0" err="1">
                <a:latin typeface="Arial" panose="020B0604020202020204" pitchFamily="34" charset="0"/>
                <a:cs typeface="Arial" panose="020B0604020202020204" pitchFamily="34" charset="0"/>
              </a:rPr>
              <a:t>không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được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nhanh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như</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mong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đợi</a:t>
            </a:r>
            <a:r>
              <a:rPr lang="en-US" sz="2800" dirty="0">
                <a:latin typeface="Arial" panose="020B0604020202020204" pitchFamily="34" charset="0"/>
                <a:cs typeface="Arial" panose="020B0604020202020204" pitchFamily="34" charset="0"/>
              </a:rPr>
              <a:t>.</a:t>
            </a:r>
          </a:p>
          <a:p>
            <a:pPr lvl="1"/>
            <a:endParaRPr lang="en-US" sz="2800" dirty="0">
              <a:latin typeface="Arial" panose="020B0604020202020204" pitchFamily="34" charset="0"/>
              <a:cs typeface="Arial" panose="020B0604020202020204" pitchFamily="34" charset="0"/>
            </a:endParaRPr>
          </a:p>
          <a:p>
            <a:pPr marL="457200" lvl="1" indent="0">
              <a:buFont typeface="Wingdings 3" charset="2"/>
              <a:buNone/>
            </a:pPr>
            <a:endParaRPr lang="en-US" sz="2800" dirty="0">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96357CDC-A43D-437A-BDDE-86AC10DDD314}"/>
              </a:ext>
            </a:extLst>
          </p:cNvPr>
          <p:cNvSpPr>
            <a:spLocks noGrp="1"/>
          </p:cNvSpPr>
          <p:nvPr>
            <p:ph type="title"/>
          </p:nvPr>
        </p:nvSpPr>
        <p:spPr>
          <a:xfrm>
            <a:off x="2592389" y="623888"/>
            <a:ext cx="7498096" cy="1140744"/>
          </a:xfrm>
        </p:spPr>
        <p:txBody>
          <a:bodyPr>
            <a:normAutofit/>
          </a:bodyPr>
          <a:lstStyle/>
          <a:p>
            <a:r>
              <a:rPr lang="en-US" sz="4800" b="1" dirty="0">
                <a:latin typeface="Arial" panose="020B0604020202020204" pitchFamily="34" charset="0"/>
                <a:cs typeface="Arial" panose="020B0604020202020204" pitchFamily="34" charset="0"/>
              </a:rPr>
              <a:t>KẾT LUẬN</a:t>
            </a:r>
          </a:p>
        </p:txBody>
      </p:sp>
      <p:sp>
        <p:nvSpPr>
          <p:cNvPr id="2" name="Slide Number Placeholder 1">
            <a:extLst>
              <a:ext uri="{FF2B5EF4-FFF2-40B4-BE49-F238E27FC236}">
                <a16:creationId xmlns:a16="http://schemas.microsoft.com/office/drawing/2014/main" id="{9501D0F4-F540-41CB-9B66-9DF81BA50A90}"/>
              </a:ext>
            </a:extLst>
          </p:cNvPr>
          <p:cNvSpPr>
            <a:spLocks noGrp="1"/>
          </p:cNvSpPr>
          <p:nvPr>
            <p:ph type="sldNum" sz="quarter" idx="12"/>
          </p:nvPr>
        </p:nvSpPr>
        <p:spPr/>
        <p:txBody>
          <a:bodyPr/>
          <a:lstStyle/>
          <a:p>
            <a:fld id="{AD4E009D-2672-4713-8131-A369601E2E73}" type="slidenum">
              <a:rPr lang="en-US" smtClean="0"/>
              <a:t>19</a:t>
            </a:fld>
            <a:endParaRPr lang="en-US"/>
          </a:p>
        </p:txBody>
      </p:sp>
    </p:spTree>
    <p:extLst>
      <p:ext uri="{BB962C8B-B14F-4D97-AF65-F5344CB8AC3E}">
        <p14:creationId xmlns:p14="http://schemas.microsoft.com/office/powerpoint/2010/main" val="2785466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153E1FB-B1B7-4921-8173-D06FED0E430E}"/>
              </a:ext>
            </a:extLst>
          </p:cNvPr>
          <p:cNvSpPr txBox="1"/>
          <p:nvPr/>
        </p:nvSpPr>
        <p:spPr>
          <a:xfrm>
            <a:off x="1957526" y="1408047"/>
            <a:ext cx="10000695" cy="5519460"/>
          </a:xfrm>
          <a:prstGeom prst="rect">
            <a:avLst/>
          </a:prstGeom>
          <a:noFill/>
        </p:spPr>
        <p:txBody>
          <a:bodyPr wrap="square">
            <a:spAutoFit/>
          </a:bodyPr>
          <a:lstStyle/>
          <a:p>
            <a:pPr marL="285750" indent="-285750" rtl="0" fontAlgn="base">
              <a:spcBef>
                <a:spcPts val="0"/>
              </a:spcBef>
              <a:spcAft>
                <a:spcPts val="0"/>
              </a:spcAft>
              <a:buFont typeface="Wingdings" panose="05000000000000000000" pitchFamily="2" charset="2"/>
              <a:buChar char="Ø"/>
            </a:pPr>
            <a:r>
              <a:rPr lang="vi-VN" sz="2800" b="0" i="0" u="none" strike="noStrike" dirty="0">
                <a:solidFill>
                  <a:srgbClr val="3F3F3F"/>
                </a:solidFill>
                <a:effectLst/>
                <a:latin typeface="Arial" panose="020B0604020202020204" pitchFamily="34" charset="0"/>
                <a:cs typeface="Arial" panose="020B0604020202020204" pitchFamily="34" charset="0"/>
              </a:rPr>
              <a:t>Trang điểm ảo là một công nghệ thú vị có thể được sử dụng để</a:t>
            </a:r>
            <a:r>
              <a:rPr lang="en-US" sz="2800" b="0" i="0" u="none" strike="noStrike" dirty="0">
                <a:solidFill>
                  <a:srgbClr val="3F3F3F"/>
                </a:solidFill>
                <a:effectLst/>
                <a:latin typeface="Arial" panose="020B0604020202020204" pitchFamily="34" charset="0"/>
                <a:cs typeface="Arial" panose="020B0604020202020204" pitchFamily="34" charset="0"/>
              </a:rPr>
              <a:t>:</a:t>
            </a:r>
          </a:p>
          <a:p>
            <a:pPr marL="800100" lvl="1" indent="-342900" fontAlgn="base">
              <a:buFont typeface="Wingdings" panose="05000000000000000000" pitchFamily="2" charset="2"/>
              <a:buChar char="ü"/>
            </a:pPr>
            <a:r>
              <a:rPr lang="vi-VN" sz="2800" b="0" i="0" u="none" strike="noStrike" dirty="0">
                <a:solidFill>
                  <a:srgbClr val="3F3F3F"/>
                </a:solidFill>
                <a:effectLst/>
                <a:latin typeface="Arial" panose="020B0604020202020204" pitchFamily="34" charset="0"/>
                <a:cs typeface="Arial" panose="020B0604020202020204" pitchFamily="34" charset="0"/>
              </a:rPr>
              <a:t>Giúp thuận tiện trong việc lựa chọn màu sắc mỹ phẩm khi không cần thử trực tiếp.</a:t>
            </a:r>
            <a:endParaRPr lang="en-US" sz="2800" b="0" i="0" u="none" strike="noStrike" dirty="0">
              <a:solidFill>
                <a:srgbClr val="3F3F3F"/>
              </a:solidFill>
              <a:effectLst/>
              <a:latin typeface="Arial" panose="020B0604020202020204" pitchFamily="34" charset="0"/>
              <a:cs typeface="Arial" panose="020B0604020202020204" pitchFamily="34" charset="0"/>
            </a:endParaRPr>
          </a:p>
          <a:p>
            <a:pPr marL="800100" lvl="1" indent="-342900" fontAlgn="base">
              <a:buFont typeface="Wingdings" panose="05000000000000000000" pitchFamily="2" charset="2"/>
              <a:buChar char="ü"/>
            </a:pPr>
            <a:r>
              <a:rPr lang="en-US" sz="2800" dirty="0" err="1">
                <a:solidFill>
                  <a:srgbClr val="3F3F3F"/>
                </a:solidFill>
                <a:latin typeface="Arial" panose="020B0604020202020204" pitchFamily="34" charset="0"/>
                <a:cs typeface="Arial" panose="020B0604020202020204" pitchFamily="34" charset="0"/>
              </a:rPr>
              <a:t>Giúp</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bạn</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chỉnh</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sửa</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tấm</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ảnh</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của</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mình</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sao</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cho</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đẹp</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nhất</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nhanh</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nhất</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với</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các</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kiểu</a:t>
            </a:r>
            <a:r>
              <a:rPr lang="en-US" sz="2800" dirty="0">
                <a:solidFill>
                  <a:srgbClr val="3F3F3F"/>
                </a:solidFill>
                <a:latin typeface="Arial" panose="020B0604020202020204" pitchFamily="34" charset="0"/>
                <a:cs typeface="Arial" panose="020B0604020202020204" pitchFamily="34" charset="0"/>
              </a:rPr>
              <a:t> makeup </a:t>
            </a:r>
            <a:r>
              <a:rPr lang="en-US" sz="2800" dirty="0" err="1">
                <a:solidFill>
                  <a:srgbClr val="3F3F3F"/>
                </a:solidFill>
                <a:latin typeface="Arial" panose="020B0604020202020204" pitchFamily="34" charset="0"/>
                <a:cs typeface="Arial" panose="020B0604020202020204" pitchFamily="34" charset="0"/>
              </a:rPr>
              <a:t>mới</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nhất</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hiện</a:t>
            </a:r>
            <a:r>
              <a:rPr lang="en-US" sz="2800" dirty="0">
                <a:solidFill>
                  <a:srgbClr val="3F3F3F"/>
                </a:solidFill>
                <a:latin typeface="Arial" panose="020B0604020202020204" pitchFamily="34" charset="0"/>
                <a:cs typeface="Arial" panose="020B0604020202020204" pitchFamily="34" charset="0"/>
              </a:rPr>
              <a:t> nay.</a:t>
            </a:r>
          </a:p>
          <a:p>
            <a:pPr marL="800100" lvl="1" indent="-342900" fontAlgn="base">
              <a:buFont typeface="Wingdings" panose="05000000000000000000" pitchFamily="2" charset="2"/>
              <a:buChar char="ü"/>
            </a:pPr>
            <a:r>
              <a:rPr lang="en-US" sz="2800" b="0" i="0" u="none" strike="noStrike" dirty="0" err="1">
                <a:solidFill>
                  <a:srgbClr val="3F3F3F"/>
                </a:solidFill>
                <a:effectLst/>
                <a:latin typeface="Arial" panose="020B0604020202020204" pitchFamily="34" charset="0"/>
                <a:cs typeface="Arial" panose="020B0604020202020204" pitchFamily="34" charset="0"/>
              </a:rPr>
              <a:t>Giúp</a:t>
            </a:r>
            <a:r>
              <a:rPr lang="en-US" sz="2800" b="0" i="0" u="none" strike="noStrike" dirty="0">
                <a:solidFill>
                  <a:srgbClr val="3F3F3F"/>
                </a:solidFill>
                <a:effectLst/>
                <a:latin typeface="Arial" panose="020B0604020202020204" pitchFamily="34" charset="0"/>
                <a:cs typeface="Arial" panose="020B0604020202020204" pitchFamily="34" charset="0"/>
              </a:rPr>
              <a:t> </a:t>
            </a:r>
            <a:r>
              <a:rPr lang="en-US" sz="2800" b="0" i="0" u="none" strike="noStrike" dirty="0" err="1">
                <a:solidFill>
                  <a:srgbClr val="3F3F3F"/>
                </a:solidFill>
                <a:effectLst/>
                <a:latin typeface="Arial" panose="020B0604020202020204" pitchFamily="34" charset="0"/>
                <a:cs typeface="Arial" panose="020B0604020202020204" pitchFamily="34" charset="0"/>
              </a:rPr>
              <a:t>bạ</a:t>
            </a:r>
            <a:r>
              <a:rPr lang="en-US" sz="2800" dirty="0" err="1">
                <a:solidFill>
                  <a:srgbClr val="3F3F3F"/>
                </a:solidFill>
                <a:latin typeface="Arial" panose="020B0604020202020204" pitchFamily="34" charset="0"/>
                <a:cs typeface="Arial" panose="020B0604020202020204" pitchFamily="34" charset="0"/>
              </a:rPr>
              <a:t>n</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có</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những</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tấm</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ảnh</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đẹp</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để</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đăng</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lên</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mạng</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xã</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hội</a:t>
            </a:r>
            <a:endParaRPr lang="en-US" sz="2800" dirty="0">
              <a:solidFill>
                <a:srgbClr val="3F3F3F"/>
              </a:solidFill>
              <a:latin typeface="Arial" panose="020B0604020202020204" pitchFamily="34" charset="0"/>
              <a:cs typeface="Arial" panose="020B0604020202020204" pitchFamily="34" charset="0"/>
            </a:endParaRPr>
          </a:p>
          <a:p>
            <a:pPr marL="800100" lvl="1" indent="-342900" fontAlgn="base">
              <a:buFont typeface="Wingdings" panose="05000000000000000000" pitchFamily="2" charset="2"/>
              <a:buChar char="ü"/>
            </a:pPr>
            <a:r>
              <a:rPr lang="en-US" sz="2800" dirty="0">
                <a:solidFill>
                  <a:srgbClr val="3F3F3F"/>
                </a:solidFill>
                <a:latin typeface="Arial" panose="020B0604020202020204" pitchFamily="34" charset="0"/>
                <a:cs typeface="Arial" panose="020B0604020202020204" pitchFamily="34" charset="0"/>
              </a:rPr>
              <a:t> …</a:t>
            </a:r>
            <a:endParaRPr lang="vi-VN" sz="2800" b="0" i="0" u="none" strike="noStrike" dirty="0">
              <a:solidFill>
                <a:srgbClr val="A53010"/>
              </a:solidFill>
              <a:effectLst/>
              <a:latin typeface="Arial" panose="020B0604020202020204" pitchFamily="34" charset="0"/>
              <a:cs typeface="Arial" panose="020B0604020202020204" pitchFamily="34" charset="0"/>
            </a:endParaRPr>
          </a:p>
          <a:p>
            <a:pPr marL="285750" indent="-285750" rtl="0" fontAlgn="base">
              <a:spcBef>
                <a:spcPts val="1000"/>
              </a:spcBef>
              <a:spcAft>
                <a:spcPts val="0"/>
              </a:spcAft>
              <a:buFont typeface="Wingdings" panose="05000000000000000000" pitchFamily="2" charset="2"/>
              <a:buChar char="Ø"/>
            </a:pPr>
            <a:r>
              <a:rPr lang="vi-VN" sz="2800" b="0" i="0" u="none" strike="noStrike" dirty="0">
                <a:solidFill>
                  <a:srgbClr val="3F3F3F"/>
                </a:solidFill>
                <a:effectLst/>
                <a:latin typeface="Arial" panose="020B0604020202020204" pitchFamily="34" charset="0"/>
                <a:cs typeface="Arial" panose="020B0604020202020204" pitchFamily="34" charset="0"/>
              </a:rPr>
              <a:t>Input:</a:t>
            </a:r>
            <a:r>
              <a:rPr lang="en-US" sz="2800" b="0" i="0" u="none" strike="noStrike" dirty="0">
                <a:solidFill>
                  <a:srgbClr val="3F3F3F"/>
                </a:solidFill>
                <a:effectLst/>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Một</a:t>
            </a:r>
            <a:r>
              <a:rPr lang="vi-VN" sz="2800" b="0" i="0" u="none" strike="noStrike" dirty="0">
                <a:solidFill>
                  <a:srgbClr val="3F3F3F"/>
                </a:solidFill>
                <a:effectLst/>
                <a:latin typeface="Arial" panose="020B0604020202020204" pitchFamily="34" charset="0"/>
                <a:cs typeface="Arial" panose="020B0604020202020204" pitchFamily="34" charset="0"/>
              </a:rPr>
              <a:t> bức ảnh chụp khuôn mặt người phụ nữ </a:t>
            </a:r>
            <a:endParaRPr lang="vi-VN" sz="2800" b="0" i="0" u="none" strike="noStrike" dirty="0">
              <a:solidFill>
                <a:srgbClr val="A53010"/>
              </a:solidFill>
              <a:effectLst/>
              <a:latin typeface="Arial" panose="020B0604020202020204" pitchFamily="34" charset="0"/>
              <a:cs typeface="Arial" panose="020B0604020202020204" pitchFamily="34" charset="0"/>
            </a:endParaRPr>
          </a:p>
          <a:p>
            <a:pPr marL="285750" indent="-285750" rtl="0" fontAlgn="base">
              <a:spcBef>
                <a:spcPts val="1000"/>
              </a:spcBef>
              <a:spcAft>
                <a:spcPts val="0"/>
              </a:spcAft>
              <a:buFont typeface="Wingdings" panose="05000000000000000000" pitchFamily="2" charset="2"/>
              <a:buChar char="Ø"/>
            </a:pPr>
            <a:r>
              <a:rPr lang="vi-VN" sz="2800" b="0" i="0" u="none" strike="noStrike" dirty="0">
                <a:solidFill>
                  <a:srgbClr val="3F3F3F"/>
                </a:solidFill>
                <a:effectLst/>
                <a:latin typeface="Arial" panose="020B0604020202020204" pitchFamily="34" charset="0"/>
                <a:cs typeface="Arial" panose="020B0604020202020204" pitchFamily="34" charset="0"/>
              </a:rPr>
              <a:t>Output:</a:t>
            </a:r>
            <a:r>
              <a:rPr lang="en-US" sz="2800" b="0" i="0" u="none" strike="noStrike" dirty="0">
                <a:solidFill>
                  <a:srgbClr val="3F3F3F"/>
                </a:solidFill>
                <a:effectLst/>
                <a:latin typeface="Arial" panose="020B0604020202020204" pitchFamily="34" charset="0"/>
                <a:cs typeface="Arial" panose="020B0604020202020204" pitchFamily="34" charset="0"/>
              </a:rPr>
              <a:t> </a:t>
            </a:r>
            <a:r>
              <a:rPr lang="vi-VN" sz="2800" b="0" i="0" u="none" strike="noStrike" dirty="0">
                <a:solidFill>
                  <a:srgbClr val="3F3F3F"/>
                </a:solidFill>
                <a:effectLst/>
                <a:latin typeface="Arial" panose="020B0604020202020204" pitchFamily="34" charset="0"/>
                <a:cs typeface="Arial" panose="020B0604020202020204" pitchFamily="34" charset="0"/>
              </a:rPr>
              <a:t>Bức ảnh sau khi đã được </a:t>
            </a:r>
            <a:r>
              <a:rPr lang="en-US" sz="2800" b="0" i="0" u="none" strike="noStrike" dirty="0">
                <a:solidFill>
                  <a:srgbClr val="3F3F3F"/>
                </a:solidFill>
                <a:effectLst/>
                <a:latin typeface="Arial" panose="020B0604020202020204" pitchFamily="34" charset="0"/>
                <a:cs typeface="Arial" panose="020B0604020202020204" pitchFamily="34" charset="0"/>
              </a:rPr>
              <a:t>makeup.</a:t>
            </a:r>
            <a:br>
              <a:rPr lang="vi-VN" sz="2800" b="0" dirty="0">
                <a:effectLst/>
                <a:latin typeface="Arial" panose="020B0604020202020204" pitchFamily="34" charset="0"/>
                <a:cs typeface="Arial" panose="020B0604020202020204" pitchFamily="34" charset="0"/>
              </a:rPr>
            </a:br>
            <a:endParaRPr lang="en-US" sz="28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B8B780E3-3928-4896-B98B-40631821F130}"/>
              </a:ext>
            </a:extLst>
          </p:cNvPr>
          <p:cNvSpPr txBox="1"/>
          <p:nvPr/>
        </p:nvSpPr>
        <p:spPr>
          <a:xfrm>
            <a:off x="1957526" y="577050"/>
            <a:ext cx="3852909" cy="830997"/>
          </a:xfrm>
          <a:prstGeom prst="rect">
            <a:avLst/>
          </a:prstGeom>
          <a:noFill/>
        </p:spPr>
        <p:txBody>
          <a:bodyPr wrap="square" rtlCol="0">
            <a:spAutoFit/>
          </a:bodyPr>
          <a:lstStyle/>
          <a:p>
            <a:r>
              <a:rPr lang="vi-VN" sz="4800" b="1" i="0" u="none" strike="noStrike" dirty="0">
                <a:solidFill>
                  <a:srgbClr val="262626"/>
                </a:solidFill>
                <a:effectLst/>
                <a:latin typeface="Arial" panose="020B0604020202020204" pitchFamily="34" charset="0"/>
                <a:cs typeface="Arial" panose="020B0604020202020204" pitchFamily="34" charset="0"/>
              </a:rPr>
              <a:t>Giới thiệu </a:t>
            </a:r>
            <a:endParaRPr lang="vi-VN" sz="4800" b="1" dirty="0">
              <a:effectLst/>
              <a:latin typeface="Arial" panose="020B0604020202020204" pitchFamily="34" charset="0"/>
              <a:cs typeface="Arial" panose="020B0604020202020204" pitchFamily="34" charset="0"/>
            </a:endParaRPr>
          </a:p>
        </p:txBody>
      </p:sp>
      <p:sp>
        <p:nvSpPr>
          <p:cNvPr id="2" name="Slide Number Placeholder 1">
            <a:extLst>
              <a:ext uri="{FF2B5EF4-FFF2-40B4-BE49-F238E27FC236}">
                <a16:creationId xmlns:a16="http://schemas.microsoft.com/office/drawing/2014/main" id="{65C65E1B-33A9-4D9E-BF1C-E44BF47C4FE7}"/>
              </a:ext>
            </a:extLst>
          </p:cNvPr>
          <p:cNvSpPr>
            <a:spLocks noGrp="1"/>
          </p:cNvSpPr>
          <p:nvPr>
            <p:ph type="sldNum" sz="quarter" idx="12"/>
          </p:nvPr>
        </p:nvSpPr>
        <p:spPr/>
        <p:txBody>
          <a:bodyPr/>
          <a:lstStyle/>
          <a:p>
            <a:fld id="{AD4E009D-2672-4713-8131-A369601E2E73}" type="slidenum">
              <a:rPr lang="en-US" smtClean="0"/>
              <a:t>2</a:t>
            </a:fld>
            <a:endParaRPr lang="en-US"/>
          </a:p>
        </p:txBody>
      </p:sp>
    </p:spTree>
    <p:extLst>
      <p:ext uri="{BB962C8B-B14F-4D97-AF65-F5344CB8AC3E}">
        <p14:creationId xmlns:p14="http://schemas.microsoft.com/office/powerpoint/2010/main" val="6535485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8FB54-FA84-4C93-9368-AFFA118AB3F9}"/>
              </a:ext>
            </a:extLst>
          </p:cNvPr>
          <p:cNvSpPr>
            <a:spLocks noGrp="1"/>
          </p:cNvSpPr>
          <p:nvPr>
            <p:ph type="title"/>
          </p:nvPr>
        </p:nvSpPr>
        <p:spPr>
          <a:xfrm>
            <a:off x="2085474" y="3046468"/>
            <a:ext cx="9529010" cy="1280890"/>
          </a:xfrm>
        </p:spPr>
        <p:txBody>
          <a:bodyPr>
            <a:noAutofit/>
          </a:bodyPr>
          <a:lstStyle/>
          <a:p>
            <a:r>
              <a:rPr lang="en-VN" sz="4800" b="1" dirty="0">
                <a:solidFill>
                  <a:srgbClr val="FF0000"/>
                </a:solidFill>
                <a:latin typeface="Arial" panose="020B0604020202020204" pitchFamily="34" charset="0"/>
                <a:cs typeface="Arial" panose="020B0604020202020204" pitchFamily="34" charset="0"/>
              </a:rPr>
              <a:t>Thank you and have a nice day.</a:t>
            </a:r>
            <a:endParaRPr lang="en-US" sz="4800" b="1" dirty="0">
              <a:latin typeface="Arial" panose="020B0604020202020204" pitchFamily="34" charset="0"/>
              <a:cs typeface="Arial" panose="020B0604020202020204" pitchFamily="34" charset="0"/>
            </a:endParaRPr>
          </a:p>
        </p:txBody>
      </p:sp>
      <p:sp>
        <p:nvSpPr>
          <p:cNvPr id="3" name="Slide Number Placeholder 2">
            <a:extLst>
              <a:ext uri="{FF2B5EF4-FFF2-40B4-BE49-F238E27FC236}">
                <a16:creationId xmlns:a16="http://schemas.microsoft.com/office/drawing/2014/main" id="{CCD7549C-708E-425C-9E96-674C2A46E868}"/>
              </a:ext>
            </a:extLst>
          </p:cNvPr>
          <p:cNvSpPr>
            <a:spLocks noGrp="1"/>
          </p:cNvSpPr>
          <p:nvPr>
            <p:ph type="sldNum" sz="quarter" idx="12"/>
          </p:nvPr>
        </p:nvSpPr>
        <p:spPr/>
        <p:txBody>
          <a:bodyPr/>
          <a:lstStyle/>
          <a:p>
            <a:fld id="{AD4E009D-2672-4713-8131-A369601E2E73}" type="slidenum">
              <a:rPr lang="en-US" smtClean="0"/>
              <a:t>20</a:t>
            </a:fld>
            <a:endParaRPr lang="en-US"/>
          </a:p>
        </p:txBody>
      </p:sp>
    </p:spTree>
    <p:extLst>
      <p:ext uri="{BB962C8B-B14F-4D97-AF65-F5344CB8AC3E}">
        <p14:creationId xmlns:p14="http://schemas.microsoft.com/office/powerpoint/2010/main" val="33451772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taking a selfie&#10;&#10;Description automatically generated">
            <a:extLst>
              <a:ext uri="{FF2B5EF4-FFF2-40B4-BE49-F238E27FC236}">
                <a16:creationId xmlns:a16="http://schemas.microsoft.com/office/drawing/2014/main" id="{BB37DB9B-2E06-40C5-B72C-DC02F49D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5975" y="790091"/>
            <a:ext cx="3559735" cy="4362933"/>
          </a:xfrm>
          <a:prstGeom prst="rect">
            <a:avLst/>
          </a:prstGeom>
        </p:spPr>
      </p:pic>
      <p:pic>
        <p:nvPicPr>
          <p:cNvPr id="7" name="Picture 6" descr="A person taking a selfie&#10;&#10;Description automatically generated">
            <a:extLst>
              <a:ext uri="{FF2B5EF4-FFF2-40B4-BE49-F238E27FC236}">
                <a16:creationId xmlns:a16="http://schemas.microsoft.com/office/drawing/2014/main" id="{721C0808-6F9D-48D9-8DE2-742871CDB6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8475" y="790091"/>
            <a:ext cx="4371676" cy="4362933"/>
          </a:xfrm>
          <a:prstGeom prst="rect">
            <a:avLst/>
          </a:prstGeom>
        </p:spPr>
      </p:pic>
      <p:sp>
        <p:nvSpPr>
          <p:cNvPr id="8" name="Arrow: Right 7">
            <a:extLst>
              <a:ext uri="{FF2B5EF4-FFF2-40B4-BE49-F238E27FC236}">
                <a16:creationId xmlns:a16="http://schemas.microsoft.com/office/drawing/2014/main" id="{0048F845-B400-477D-910D-A28F85100523}"/>
              </a:ext>
            </a:extLst>
          </p:cNvPr>
          <p:cNvSpPr/>
          <p:nvPr/>
        </p:nvSpPr>
        <p:spPr>
          <a:xfrm>
            <a:off x="5857875" y="2809875"/>
            <a:ext cx="876300" cy="4762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7A6B1521-8F9C-4523-9E0E-ACAAA33D484F}"/>
              </a:ext>
            </a:extLst>
          </p:cNvPr>
          <p:cNvSpPr txBox="1"/>
          <p:nvPr/>
        </p:nvSpPr>
        <p:spPr>
          <a:xfrm>
            <a:off x="3404203" y="5366550"/>
            <a:ext cx="923278"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Input</a:t>
            </a:r>
          </a:p>
        </p:txBody>
      </p:sp>
      <p:sp>
        <p:nvSpPr>
          <p:cNvPr id="10" name="TextBox 9">
            <a:extLst>
              <a:ext uri="{FF2B5EF4-FFF2-40B4-BE49-F238E27FC236}">
                <a16:creationId xmlns:a16="http://schemas.microsoft.com/office/drawing/2014/main" id="{05A289C4-D562-4031-BF46-6CFD841DB855}"/>
              </a:ext>
            </a:extLst>
          </p:cNvPr>
          <p:cNvSpPr txBox="1"/>
          <p:nvPr/>
        </p:nvSpPr>
        <p:spPr>
          <a:xfrm>
            <a:off x="8620217" y="5366550"/>
            <a:ext cx="1118587"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Output</a:t>
            </a:r>
          </a:p>
        </p:txBody>
      </p:sp>
      <p:sp>
        <p:nvSpPr>
          <p:cNvPr id="2" name="Slide Number Placeholder 1">
            <a:extLst>
              <a:ext uri="{FF2B5EF4-FFF2-40B4-BE49-F238E27FC236}">
                <a16:creationId xmlns:a16="http://schemas.microsoft.com/office/drawing/2014/main" id="{97953554-5729-414A-AE34-A9351DD341A7}"/>
              </a:ext>
            </a:extLst>
          </p:cNvPr>
          <p:cNvSpPr>
            <a:spLocks noGrp="1"/>
          </p:cNvSpPr>
          <p:nvPr>
            <p:ph type="sldNum" sz="quarter" idx="12"/>
          </p:nvPr>
        </p:nvSpPr>
        <p:spPr/>
        <p:txBody>
          <a:bodyPr/>
          <a:lstStyle/>
          <a:p>
            <a:fld id="{AD4E009D-2672-4713-8131-A369601E2E73}" type="slidenum">
              <a:rPr lang="en-US" smtClean="0"/>
              <a:t>3</a:t>
            </a:fld>
            <a:endParaRPr lang="en-US"/>
          </a:p>
        </p:txBody>
      </p:sp>
    </p:spTree>
    <p:extLst>
      <p:ext uri="{BB962C8B-B14F-4D97-AF65-F5344CB8AC3E}">
        <p14:creationId xmlns:p14="http://schemas.microsoft.com/office/powerpoint/2010/main" val="24142532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318D9-D891-4952-9C75-6AECC588DEF1}"/>
              </a:ext>
            </a:extLst>
          </p:cNvPr>
          <p:cNvSpPr>
            <a:spLocks noGrp="1"/>
          </p:cNvSpPr>
          <p:nvPr>
            <p:ph type="title"/>
          </p:nvPr>
        </p:nvSpPr>
        <p:spPr>
          <a:xfrm>
            <a:off x="2379861" y="526456"/>
            <a:ext cx="8911687" cy="1009381"/>
          </a:xfrm>
        </p:spPr>
        <p:txBody>
          <a:bodyPr>
            <a:normAutofit/>
          </a:bodyPr>
          <a:lstStyle/>
          <a:p>
            <a:r>
              <a:rPr lang="vi-VN" sz="4800" b="1" dirty="0">
                <a:latin typeface="Arial" panose="020B0604020202020204" pitchFamily="34" charset="0"/>
                <a:cs typeface="Arial" panose="020B0604020202020204" pitchFamily="34" charset="0"/>
              </a:rPr>
              <a:t>Tầm quan trọng của bài toán</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5E4A9EE4-0283-45EB-8916-F034A18008CF}"/>
              </a:ext>
            </a:extLst>
          </p:cNvPr>
          <p:cNvSpPr>
            <a:spLocks noGrp="1"/>
          </p:cNvSpPr>
          <p:nvPr>
            <p:ph idx="1"/>
          </p:nvPr>
        </p:nvSpPr>
        <p:spPr>
          <a:xfrm>
            <a:off x="2589211" y="1908699"/>
            <a:ext cx="8570019" cy="4802819"/>
          </a:xfrm>
        </p:spPr>
        <p:txBody>
          <a:bodyPr>
            <a:noAutofit/>
          </a:bodyPr>
          <a:lstStyle/>
          <a:p>
            <a:r>
              <a:rPr lang="vi-VN" sz="2800" dirty="0">
                <a:latin typeface="Arial" panose="020B0604020202020204" pitchFamily="34" charset="0"/>
                <a:cs typeface="Arial" panose="020B0604020202020204" pitchFamily="34" charset="0"/>
              </a:rPr>
              <a:t>Giải quyết được bài toán nhằm cung cấp một giải pháp trong việc phát hiện khuôn mặt nói chung và trang điểm ảo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chỉnh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ảnh</a:t>
            </a:r>
            <a:r>
              <a:rPr lang="vi-VN" sz="2800" dirty="0">
                <a:latin typeface="Arial" panose="020B0604020202020204" pitchFamily="34" charset="0"/>
                <a:cs typeface="Arial" panose="020B0604020202020204" pitchFamily="34" charset="0"/>
              </a:rPr>
              <a:t> nói riêng. </a:t>
            </a:r>
          </a:p>
          <a:p>
            <a:r>
              <a:rPr lang="vi-VN" sz="2800" dirty="0">
                <a:latin typeface="Arial" panose="020B0604020202020204" pitchFamily="34" charset="0"/>
                <a:cs typeface="Arial" panose="020B0604020202020204" pitchFamily="34" charset="0"/>
              </a:rPr>
              <a:t>Phục vụ cho nhu cầu trang điểm của cá nhân cũng như cung cấp thêm tiện ích cho các cửa hàng bán đồ trang điểm,mỹ phẩm,.v.v... </a:t>
            </a:r>
          </a:p>
          <a:p>
            <a:r>
              <a:rPr lang="en-US" sz="2800" dirty="0" err="1">
                <a:latin typeface="Arial" panose="020B0604020202020204" pitchFamily="34" charset="0"/>
                <a:cs typeface="Arial" panose="020B0604020202020204" pitchFamily="34" charset="0"/>
              </a:rPr>
              <a:t>Làm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việc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chỉnh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ảnh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nhanh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có</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những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tấm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đẹp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phù</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hợp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với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các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loại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trang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phức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tạp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tốn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kém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hiện</a:t>
            </a:r>
            <a:r>
              <a:rPr lang="en-US" sz="2800" dirty="0">
                <a:latin typeface="Arial" panose="020B0604020202020204" pitchFamily="34" charset="0"/>
                <a:cs typeface="Arial" panose="020B0604020202020204" pitchFamily="34" charset="0"/>
              </a:rPr>
              <a:t> nay.</a:t>
            </a:r>
          </a:p>
        </p:txBody>
      </p:sp>
      <p:sp>
        <p:nvSpPr>
          <p:cNvPr id="4" name="Slide Number Placeholder 3">
            <a:extLst>
              <a:ext uri="{FF2B5EF4-FFF2-40B4-BE49-F238E27FC236}">
                <a16:creationId xmlns:a16="http://schemas.microsoft.com/office/drawing/2014/main" id="{803D6888-77E0-4DE6-B676-EC6C8EC39DF1}"/>
              </a:ext>
            </a:extLst>
          </p:cNvPr>
          <p:cNvSpPr>
            <a:spLocks noGrp="1"/>
          </p:cNvSpPr>
          <p:nvPr>
            <p:ph type="sldNum" sz="quarter" idx="12"/>
          </p:nvPr>
        </p:nvSpPr>
        <p:spPr/>
        <p:txBody>
          <a:bodyPr/>
          <a:lstStyle/>
          <a:p>
            <a:fld id="{AD4E009D-2672-4713-8131-A369601E2E73}" type="slidenum">
              <a:rPr lang="en-US" smtClean="0"/>
              <a:t>4</a:t>
            </a:fld>
            <a:endParaRPr lang="en-US"/>
          </a:p>
        </p:txBody>
      </p:sp>
    </p:spTree>
    <p:extLst>
      <p:ext uri="{BB962C8B-B14F-4D97-AF65-F5344CB8AC3E}">
        <p14:creationId xmlns:p14="http://schemas.microsoft.com/office/powerpoint/2010/main" val="1402554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C1266-C2D4-4EA4-BE08-631AEA7AD5C5}"/>
              </a:ext>
            </a:extLst>
          </p:cNvPr>
          <p:cNvSpPr>
            <a:spLocks noGrp="1"/>
          </p:cNvSpPr>
          <p:nvPr>
            <p:ph type="title"/>
          </p:nvPr>
        </p:nvSpPr>
        <p:spPr>
          <a:xfrm>
            <a:off x="2175674" y="513108"/>
            <a:ext cx="8911687" cy="867339"/>
          </a:xfrm>
        </p:spPr>
        <p:txBody>
          <a:bodyPr>
            <a:normAutofit/>
          </a:bodyPr>
          <a:lstStyle/>
          <a:p>
            <a:r>
              <a:rPr lang="vi-VN" sz="4800" b="1" dirty="0">
                <a:latin typeface="Arial" panose="020B0604020202020204" pitchFamily="34" charset="0"/>
                <a:cs typeface="Arial" panose="020B0604020202020204" pitchFamily="34" charset="0"/>
              </a:rPr>
              <a:t>Các công việc cần giải quyết</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01A61098-BBE7-4EF7-A4EB-D4CD15EFFB48}"/>
              </a:ext>
            </a:extLst>
          </p:cNvPr>
          <p:cNvSpPr>
            <a:spLocks noGrp="1"/>
          </p:cNvSpPr>
          <p:nvPr>
            <p:ph idx="1"/>
          </p:nvPr>
        </p:nvSpPr>
        <p:spPr/>
        <p:txBody>
          <a:bodyPr>
            <a:normAutofit/>
          </a:bodyPr>
          <a:lstStyle/>
          <a:p>
            <a:r>
              <a:rPr lang="vi-VN" sz="2800" dirty="0">
                <a:latin typeface="Arial" panose="020B0604020202020204" pitchFamily="34" charset="0"/>
                <a:cs typeface="Arial" panose="020B0604020202020204" pitchFamily="34" charset="0"/>
              </a:rPr>
              <a:t>Phát hiện và khoanh vùng khuôn mặt </a:t>
            </a:r>
          </a:p>
          <a:p>
            <a:r>
              <a:rPr lang="en-US" sz="2800" dirty="0" err="1">
                <a:latin typeface="Arial" panose="020B0604020202020204" pitchFamily="34" charset="0"/>
                <a:cs typeface="Arial" panose="020B0604020202020204" pitchFamily="34" charset="0"/>
              </a:rPr>
              <a:t>Phát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hiện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các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bộ</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phân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cần</a:t>
            </a:r>
            <a:r>
              <a:rPr lang="en-US" sz="2800" dirty="0">
                <a:latin typeface="Arial" panose="020B0604020202020204" pitchFamily="34" charset="0"/>
                <a:cs typeface="Arial" panose="020B0604020202020204" pitchFamily="34" charset="0"/>
              </a:rPr>
              <a:t> makeup</a:t>
            </a:r>
          </a:p>
          <a:p>
            <a:r>
              <a:rPr lang="en-US" sz="2800" dirty="0" err="1">
                <a:latin typeface="Arial" panose="020B0604020202020204" pitchFamily="34" charset="0"/>
                <a:cs typeface="Arial" panose="020B0604020202020204" pitchFamily="34" charset="0"/>
              </a:rPr>
              <a:t>Tiến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hành</a:t>
            </a:r>
            <a:r>
              <a:rPr lang="en-US" sz="2800" dirty="0">
                <a:latin typeface="Arial" panose="020B0604020202020204" pitchFamily="34" charset="0"/>
                <a:cs typeface="Arial" panose="020B0604020202020204" pitchFamily="34" charset="0"/>
              </a:rPr>
              <a:t> makeup</a:t>
            </a:r>
          </a:p>
        </p:txBody>
      </p:sp>
      <p:sp>
        <p:nvSpPr>
          <p:cNvPr id="4" name="Slide Number Placeholder 3">
            <a:extLst>
              <a:ext uri="{FF2B5EF4-FFF2-40B4-BE49-F238E27FC236}">
                <a16:creationId xmlns:a16="http://schemas.microsoft.com/office/drawing/2014/main" id="{BC08C6D6-005C-488A-97F3-026C5E4A2558}"/>
              </a:ext>
            </a:extLst>
          </p:cNvPr>
          <p:cNvSpPr>
            <a:spLocks noGrp="1"/>
          </p:cNvSpPr>
          <p:nvPr>
            <p:ph type="sldNum" sz="quarter" idx="12"/>
          </p:nvPr>
        </p:nvSpPr>
        <p:spPr/>
        <p:txBody>
          <a:bodyPr/>
          <a:lstStyle/>
          <a:p>
            <a:fld id="{AD4E009D-2672-4713-8131-A369601E2E73}" type="slidenum">
              <a:rPr lang="en-US" smtClean="0"/>
              <a:t>5</a:t>
            </a:fld>
            <a:endParaRPr lang="en-US"/>
          </a:p>
        </p:txBody>
      </p:sp>
    </p:spTree>
    <p:extLst>
      <p:ext uri="{BB962C8B-B14F-4D97-AF65-F5344CB8AC3E}">
        <p14:creationId xmlns:p14="http://schemas.microsoft.com/office/powerpoint/2010/main" val="9271996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DC08C-7253-4E1D-93D0-CA9F9EF1F32A}"/>
              </a:ext>
            </a:extLst>
          </p:cNvPr>
          <p:cNvSpPr>
            <a:spLocks noGrp="1"/>
          </p:cNvSpPr>
          <p:nvPr>
            <p:ph type="title"/>
          </p:nvPr>
        </p:nvSpPr>
        <p:spPr>
          <a:xfrm>
            <a:off x="1708713" y="591840"/>
            <a:ext cx="8774574" cy="3044578"/>
          </a:xfrm>
        </p:spPr>
        <p:txBody>
          <a:bodyPr>
            <a:noAutofit/>
          </a:bodyPr>
          <a:lstStyle/>
          <a:p>
            <a:r>
              <a:rPr lang="en-US" sz="4800" b="1" dirty="0" err="1">
                <a:latin typeface="Arial" panose="020B0604020202020204" pitchFamily="34" charset="0"/>
                <a:cs typeface="Arial" panose="020B0604020202020204" pitchFamily="34" charset="0"/>
              </a:rPr>
              <a:t>Phát</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hiện</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và</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khoanh</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vùng</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khuôn</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mặt</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F274CF75-7E99-4D62-A4DA-DB015E675BB9}"/>
              </a:ext>
            </a:extLst>
          </p:cNvPr>
          <p:cNvSpPr>
            <a:spLocks noGrp="1"/>
          </p:cNvSpPr>
          <p:nvPr>
            <p:ph idx="1"/>
          </p:nvPr>
        </p:nvSpPr>
        <p:spPr>
          <a:xfrm>
            <a:off x="2132811" y="2340719"/>
            <a:ext cx="3650278" cy="2176562"/>
          </a:xfrm>
        </p:spPr>
        <p:txBody>
          <a:bodyPr>
            <a:normAutofit/>
          </a:bodyPr>
          <a:lstStyle/>
          <a:p>
            <a:r>
              <a:rPr lang="en-US" sz="2800" dirty="0">
                <a:latin typeface="Arial" panose="020B0604020202020204" pitchFamily="34" charset="0"/>
                <a:cs typeface="Arial" panose="020B0604020202020204" pitchFamily="34" charset="0"/>
              </a:rPr>
              <a:t>“</a:t>
            </a:r>
            <a:r>
              <a:rPr lang="en-US" sz="2800" dirty="0" err="1">
                <a:latin typeface="Arial" panose="020B0604020202020204" pitchFamily="34" charset="0"/>
                <a:cs typeface="Arial" panose="020B0604020202020204" pitchFamily="34" charset="0"/>
              </a:rPr>
              <a:t>dlib</a:t>
            </a:r>
            <a:r>
              <a:rPr lang="en-US" sz="2800" dirty="0">
                <a:latin typeface="Arial" panose="020B0604020202020204" pitchFamily="34" charset="0"/>
                <a:cs typeface="Arial" panose="020B0604020202020204" pitchFamily="34" charset="0"/>
              </a:rPr>
              <a:t>” framework </a:t>
            </a:r>
            <a:r>
              <a:rPr lang="en-US" sz="2800" dirty="0" err="1">
                <a:latin typeface="Arial" panose="020B0604020202020204" pitchFamily="34" charset="0"/>
                <a:cs typeface="Arial" panose="020B0604020202020204" pitchFamily="34" charset="0"/>
              </a:rPr>
              <a:t>cung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cấp</a:t>
            </a:r>
            <a:r>
              <a:rPr lang="en-US" sz="2800" dirty="0">
                <a:latin typeface="Arial" panose="020B0604020202020204" pitchFamily="34" charset="0"/>
                <a:cs typeface="Arial" panose="020B0604020202020204" pitchFamily="34" charset="0"/>
              </a:rPr>
              <a:t> 68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đặc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trưng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trên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khuôn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mặt</a:t>
            </a:r>
            <a:endParaRPr lang="en-US" sz="2800" dirty="0">
              <a:latin typeface="Arial" panose="020B0604020202020204" pitchFamily="34" charset="0"/>
              <a:cs typeface="Arial" panose="020B0604020202020204" pitchFamily="34" charset="0"/>
            </a:endParaRPr>
          </a:p>
        </p:txBody>
      </p:sp>
      <p:pic>
        <p:nvPicPr>
          <p:cNvPr id="1026" name="Picture 2" descr="Facial landmark với Dlib | Thor Pham Blog">
            <a:extLst>
              <a:ext uri="{FF2B5EF4-FFF2-40B4-BE49-F238E27FC236}">
                <a16:creationId xmlns:a16="http://schemas.microsoft.com/office/drawing/2014/main" id="{F70C4677-4A44-41E7-96AC-8AE8C3C495F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783089" y="1540668"/>
            <a:ext cx="6001962" cy="4831580"/>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C71EB6D9-1E37-448D-91ED-5F8D6252214C}"/>
              </a:ext>
            </a:extLst>
          </p:cNvPr>
          <p:cNvSpPr>
            <a:spLocks noGrp="1"/>
          </p:cNvSpPr>
          <p:nvPr>
            <p:ph type="sldNum" sz="quarter" idx="12"/>
          </p:nvPr>
        </p:nvSpPr>
        <p:spPr/>
        <p:txBody>
          <a:bodyPr/>
          <a:lstStyle/>
          <a:p>
            <a:fld id="{AD4E009D-2672-4713-8131-A369601E2E73}" type="slidenum">
              <a:rPr lang="en-US" smtClean="0"/>
              <a:t>6</a:t>
            </a:fld>
            <a:endParaRPr lang="en-US"/>
          </a:p>
        </p:txBody>
      </p:sp>
    </p:spTree>
    <p:extLst>
      <p:ext uri="{BB962C8B-B14F-4D97-AF65-F5344CB8AC3E}">
        <p14:creationId xmlns:p14="http://schemas.microsoft.com/office/powerpoint/2010/main" val="37225423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648F1A9C-3B36-4610-82D7-1AAA0A923884}"/>
              </a:ext>
            </a:extLst>
          </p:cNvPr>
          <p:cNvSpPr>
            <a:spLocks noGrp="1"/>
          </p:cNvSpPr>
          <p:nvPr>
            <p:ph type="title"/>
          </p:nvPr>
        </p:nvSpPr>
        <p:spPr>
          <a:xfrm>
            <a:off x="1741176" y="556329"/>
            <a:ext cx="8468143" cy="3044578"/>
          </a:xfrm>
        </p:spPr>
        <p:txBody>
          <a:bodyPr>
            <a:noAutofit/>
          </a:bodyPr>
          <a:lstStyle/>
          <a:p>
            <a:r>
              <a:rPr lang="en-US" sz="4800" b="1" dirty="0" err="1">
                <a:latin typeface="Arial" panose="020B0604020202020204" pitchFamily="34" charset="0"/>
                <a:cs typeface="Arial" panose="020B0604020202020204" pitchFamily="34" charset="0"/>
              </a:rPr>
              <a:t>Phát</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hiện</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và</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khoanh</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vùng</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khuôn</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mặt</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232B5CF5-46EC-4D2E-A311-AEB8354BCBE6}"/>
              </a:ext>
            </a:extLst>
          </p:cNvPr>
          <p:cNvSpPr>
            <a:spLocks noGrp="1"/>
          </p:cNvSpPr>
          <p:nvPr>
            <p:ph idx="1"/>
          </p:nvPr>
        </p:nvSpPr>
        <p:spPr>
          <a:xfrm>
            <a:off x="2425432" y="2564979"/>
            <a:ext cx="4181034" cy="1495425"/>
          </a:xfrm>
        </p:spPr>
        <p:txBody>
          <a:bodyPr>
            <a:noAutofit/>
          </a:bodyPr>
          <a:lstStyle/>
          <a:p>
            <a:r>
              <a:rPr lang="en-US" sz="2800" dirty="0" err="1">
                <a:latin typeface="Arial" panose="020B0604020202020204" pitchFamily="34" charset="0"/>
                <a:cs typeface="Arial" panose="020B0604020202020204" pitchFamily="34" charset="0"/>
              </a:rPr>
              <a:t>Khởi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tạo</a:t>
            </a:r>
            <a:r>
              <a:rPr lang="en-US" sz="2800" dirty="0">
                <a:latin typeface="Arial" panose="020B0604020202020204" pitchFamily="34" charset="0"/>
                <a:cs typeface="Arial" panose="020B0604020202020204" pitchFamily="34" charset="0"/>
              </a:rPr>
              <a:t> face detector </a:t>
            </a:r>
            <a:r>
              <a:rPr lang="en-US" sz="2800" dirty="0" err="1">
                <a:latin typeface="Arial" panose="020B0604020202020204" pitchFamily="34" charset="0"/>
                <a:cs typeface="Arial" panose="020B0604020202020204" pitchFamily="34" charset="0"/>
              </a:rPr>
              <a:t>của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thư</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viện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dlib</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dựa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trên</a:t>
            </a:r>
            <a:r>
              <a:rPr lang="en-US" sz="2800" dirty="0">
                <a:latin typeface="Arial" panose="020B0604020202020204" pitchFamily="34" charset="0"/>
                <a:cs typeface="Arial" panose="020B0604020202020204" pitchFamily="34" charset="0"/>
              </a:rPr>
              <a:t> HOG)</a:t>
            </a:r>
          </a:p>
          <a:p>
            <a:r>
              <a:rPr lang="en-US" sz="2800" dirty="0">
                <a:latin typeface="Arial" panose="020B0604020202020204" pitchFamily="34" charset="0"/>
                <a:cs typeface="Arial" panose="020B0604020202020204" pitchFamily="34" charset="0"/>
              </a:rPr>
              <a:t>Sau </a:t>
            </a:r>
            <a:r>
              <a:rPr lang="en-US" sz="2800" dirty="0" err="1">
                <a:latin typeface="Arial" panose="020B0604020202020204" pitchFamily="34" charset="0"/>
                <a:cs typeface="Arial" panose="020B0604020202020204" pitchFamily="34" charset="0"/>
              </a:rPr>
              <a:t>đó</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dụng</a:t>
            </a:r>
            <a:r>
              <a:rPr lang="en-US" sz="2800" dirty="0">
                <a:latin typeface="Arial" panose="020B0604020202020204" pitchFamily="34" charset="0"/>
                <a:cs typeface="Arial" panose="020B0604020202020204" pitchFamily="34" charset="0"/>
              </a:rPr>
              <a:t> facial landmark </a:t>
            </a:r>
            <a:r>
              <a:rPr lang="en-US" sz="2800" dirty="0" err="1">
                <a:latin typeface="Arial" panose="020B0604020202020204" pitchFamily="34" charset="0"/>
                <a:cs typeface="Arial" panose="020B0604020202020204" pitchFamily="34" charset="0"/>
              </a:rPr>
              <a:t>để</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dự</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đoán</a:t>
            </a:r>
            <a:endParaRPr lang="en-US" sz="2800" dirty="0">
              <a:latin typeface="Arial" panose="020B0604020202020204" pitchFamily="34" charset="0"/>
              <a:cs typeface="Arial" panose="020B0604020202020204" pitchFamily="34" charset="0"/>
            </a:endParaRPr>
          </a:p>
          <a:p>
            <a:pPr marL="0" indent="0">
              <a:buNone/>
            </a:pPr>
            <a:endParaRPr lang="en-US" sz="2800"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0908158E-80FA-440F-8F1E-497CB90246A2}"/>
              </a:ext>
            </a:extLst>
          </p:cNvPr>
          <p:cNvPicPr>
            <a:picLocks noChangeAspect="1"/>
          </p:cNvPicPr>
          <p:nvPr/>
        </p:nvPicPr>
        <p:blipFill>
          <a:blip r:embed="rId2"/>
          <a:stretch>
            <a:fillRect/>
          </a:stretch>
        </p:blipFill>
        <p:spPr>
          <a:xfrm>
            <a:off x="7835585" y="1561846"/>
            <a:ext cx="3673627" cy="4528235"/>
          </a:xfrm>
          <a:prstGeom prst="rect">
            <a:avLst/>
          </a:prstGeom>
        </p:spPr>
      </p:pic>
      <p:pic>
        <p:nvPicPr>
          <p:cNvPr id="11" name="Picture 10">
            <a:extLst>
              <a:ext uri="{FF2B5EF4-FFF2-40B4-BE49-F238E27FC236}">
                <a16:creationId xmlns:a16="http://schemas.microsoft.com/office/drawing/2014/main" id="{0790145C-BECA-48D4-86A5-15A08ABBB10F}"/>
              </a:ext>
            </a:extLst>
          </p:cNvPr>
          <p:cNvPicPr>
            <a:picLocks noChangeAspect="1"/>
          </p:cNvPicPr>
          <p:nvPr/>
        </p:nvPicPr>
        <p:blipFill>
          <a:blip r:embed="rId3"/>
          <a:stretch>
            <a:fillRect/>
          </a:stretch>
        </p:blipFill>
        <p:spPr>
          <a:xfrm>
            <a:off x="1741176" y="5214400"/>
            <a:ext cx="5581240" cy="485063"/>
          </a:xfrm>
          <a:prstGeom prst="rect">
            <a:avLst/>
          </a:prstGeom>
        </p:spPr>
      </p:pic>
      <p:sp>
        <p:nvSpPr>
          <p:cNvPr id="12" name="TextBox 11">
            <a:extLst>
              <a:ext uri="{FF2B5EF4-FFF2-40B4-BE49-F238E27FC236}">
                <a16:creationId xmlns:a16="http://schemas.microsoft.com/office/drawing/2014/main" id="{1135A918-2DE5-43F4-9C50-AC13F24CE743}"/>
              </a:ext>
            </a:extLst>
          </p:cNvPr>
          <p:cNvSpPr txBox="1"/>
          <p:nvPr/>
        </p:nvSpPr>
        <p:spPr>
          <a:xfrm>
            <a:off x="8701486" y="6207547"/>
            <a:ext cx="1932498" cy="369332"/>
          </a:xfrm>
          <a:prstGeom prst="rect">
            <a:avLst/>
          </a:prstGeom>
          <a:noFill/>
        </p:spPr>
        <p:txBody>
          <a:bodyPr wrap="square" rtlCol="0">
            <a:spAutoFit/>
          </a:bodyPr>
          <a:lstStyle/>
          <a:p>
            <a:r>
              <a:rPr lang="en-US" dirty="0"/>
              <a:t>Points from DLIB</a:t>
            </a:r>
          </a:p>
        </p:txBody>
      </p:sp>
      <p:sp>
        <p:nvSpPr>
          <p:cNvPr id="2" name="Slide Number Placeholder 1">
            <a:extLst>
              <a:ext uri="{FF2B5EF4-FFF2-40B4-BE49-F238E27FC236}">
                <a16:creationId xmlns:a16="http://schemas.microsoft.com/office/drawing/2014/main" id="{83E2794A-EC85-4C80-A615-4225BF303978}"/>
              </a:ext>
            </a:extLst>
          </p:cNvPr>
          <p:cNvSpPr>
            <a:spLocks noGrp="1"/>
          </p:cNvSpPr>
          <p:nvPr>
            <p:ph type="sldNum" sz="quarter" idx="12"/>
          </p:nvPr>
        </p:nvSpPr>
        <p:spPr/>
        <p:txBody>
          <a:bodyPr/>
          <a:lstStyle/>
          <a:p>
            <a:fld id="{AD4E009D-2672-4713-8131-A369601E2E73}" type="slidenum">
              <a:rPr lang="en-US" smtClean="0"/>
              <a:t>7</a:t>
            </a:fld>
            <a:endParaRPr lang="en-US"/>
          </a:p>
        </p:txBody>
      </p:sp>
    </p:spTree>
    <p:extLst>
      <p:ext uri="{BB962C8B-B14F-4D97-AF65-F5344CB8AC3E}">
        <p14:creationId xmlns:p14="http://schemas.microsoft.com/office/powerpoint/2010/main" val="18042899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CAC81-5A9E-4CDB-9C2B-3ECC919441A7}"/>
              </a:ext>
            </a:extLst>
          </p:cNvPr>
          <p:cNvSpPr>
            <a:spLocks noGrp="1"/>
          </p:cNvSpPr>
          <p:nvPr>
            <p:ph type="title"/>
          </p:nvPr>
        </p:nvSpPr>
        <p:spPr/>
        <p:txBody>
          <a:bodyPr>
            <a:noAutofit/>
          </a:bodyPr>
          <a:lstStyle/>
          <a:p>
            <a:r>
              <a:rPr lang="vi-VN" sz="4800" b="1" dirty="0">
                <a:latin typeface="Arial" panose="020B0604020202020204" pitchFamily="34" charset="0"/>
                <a:cs typeface="Arial" panose="020B0604020202020204" pitchFamily="34" charset="0"/>
              </a:rPr>
              <a:t>Facial Alignment</a:t>
            </a:r>
            <a:br>
              <a:rPr lang="en-US" sz="4800" b="1" dirty="0">
                <a:latin typeface="Arial" panose="020B0604020202020204" pitchFamily="34" charset="0"/>
                <a:cs typeface="Arial" panose="020B0604020202020204" pitchFamily="34" charset="0"/>
              </a:rPr>
            </a:br>
            <a:r>
              <a:rPr lang="vi-VN" sz="4800" b="1" dirty="0">
                <a:latin typeface="Arial" panose="020B0604020202020204" pitchFamily="34" charset="0"/>
                <a:cs typeface="Arial" panose="020B0604020202020204" pitchFamily="34" charset="0"/>
              </a:rPr>
              <a:t>(Căn chỉnh khuôn mặt) </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B6525168-9223-452D-B271-0CB5DB0E4840}"/>
              </a:ext>
            </a:extLst>
          </p:cNvPr>
          <p:cNvSpPr>
            <a:spLocks noGrp="1"/>
          </p:cNvSpPr>
          <p:nvPr>
            <p:ph idx="1"/>
          </p:nvPr>
        </p:nvSpPr>
        <p:spPr>
          <a:xfrm>
            <a:off x="2585499" y="2342147"/>
            <a:ext cx="8915400" cy="3538816"/>
          </a:xfrm>
        </p:spPr>
        <p:txBody>
          <a:bodyPr>
            <a:noAutofit/>
          </a:bodyPr>
          <a:lstStyle/>
          <a:p>
            <a:r>
              <a:rPr lang="vi-VN" sz="2800" dirty="0">
                <a:latin typeface="Arial" panose="020B0604020202020204" pitchFamily="34" charset="0"/>
                <a:cs typeface="Arial" panose="020B0604020202020204" pitchFamily="34" charset="0"/>
              </a:rPr>
              <a:t>Căn chỉnh khuôn mặt là một công nghệ thị giác máy tính để xác định cấu trúc hình học của khuôn mặt người trong hình ảnh kỹ thuật số. Với vị trí và kích thước của khuôn mặt, nó sẽ tự động xác định hình dạng của các thành phần khuôn mặt như mắt và mũi. </a:t>
            </a:r>
          </a:p>
          <a:p>
            <a:r>
              <a:rPr lang="vi-VN" sz="2800" dirty="0">
                <a:latin typeface="Arial" panose="020B0604020202020204" pitchFamily="34" charset="0"/>
                <a:cs typeface="Arial" panose="020B0604020202020204" pitchFamily="34" charset="0"/>
              </a:rPr>
              <a:t>Sử dụng Delaunay Triangulation</a:t>
            </a:r>
          </a:p>
          <a:p>
            <a:endParaRPr lang="en-US"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5B33ED26-33A2-4FB6-8141-98E59CE13AFE}"/>
              </a:ext>
            </a:extLst>
          </p:cNvPr>
          <p:cNvSpPr>
            <a:spLocks noGrp="1"/>
          </p:cNvSpPr>
          <p:nvPr>
            <p:ph type="sldNum" sz="quarter" idx="12"/>
          </p:nvPr>
        </p:nvSpPr>
        <p:spPr/>
        <p:txBody>
          <a:bodyPr/>
          <a:lstStyle/>
          <a:p>
            <a:fld id="{AD4E009D-2672-4713-8131-A369601E2E73}" type="slidenum">
              <a:rPr lang="en-US" smtClean="0"/>
              <a:t>8</a:t>
            </a:fld>
            <a:endParaRPr lang="en-US"/>
          </a:p>
        </p:txBody>
      </p:sp>
    </p:spTree>
    <p:extLst>
      <p:ext uri="{BB962C8B-B14F-4D97-AF65-F5344CB8AC3E}">
        <p14:creationId xmlns:p14="http://schemas.microsoft.com/office/powerpoint/2010/main" val="2585972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B7D5E313-3F92-489A-8FBB-FAABF3CF0F50}"/>
              </a:ext>
            </a:extLst>
          </p:cNvPr>
          <p:cNvPicPr>
            <a:picLocks noGrp="1" noChangeAspect="1"/>
          </p:cNvPicPr>
          <p:nvPr>
            <p:ph idx="1"/>
          </p:nvPr>
        </p:nvPicPr>
        <p:blipFill>
          <a:blip r:embed="rId2"/>
          <a:stretch>
            <a:fillRect/>
          </a:stretch>
        </p:blipFill>
        <p:spPr>
          <a:xfrm>
            <a:off x="5243516" y="1347371"/>
            <a:ext cx="3018318" cy="3778250"/>
          </a:xfrm>
          <a:prstGeom prst="rect">
            <a:avLst/>
          </a:prstGeom>
        </p:spPr>
      </p:pic>
      <p:pic>
        <p:nvPicPr>
          <p:cNvPr id="5" name="Picture 4">
            <a:extLst>
              <a:ext uri="{FF2B5EF4-FFF2-40B4-BE49-F238E27FC236}">
                <a16:creationId xmlns:a16="http://schemas.microsoft.com/office/drawing/2014/main" id="{6C81FB34-5B61-4C2D-AD8C-77BB2D108482}"/>
              </a:ext>
            </a:extLst>
          </p:cNvPr>
          <p:cNvPicPr>
            <a:picLocks noChangeAspect="1"/>
          </p:cNvPicPr>
          <p:nvPr/>
        </p:nvPicPr>
        <p:blipFill>
          <a:blip r:embed="rId3"/>
          <a:stretch>
            <a:fillRect/>
          </a:stretch>
        </p:blipFill>
        <p:spPr>
          <a:xfrm>
            <a:off x="1619011" y="1347370"/>
            <a:ext cx="3095324" cy="3798555"/>
          </a:xfrm>
          <a:prstGeom prst="rect">
            <a:avLst/>
          </a:prstGeom>
        </p:spPr>
      </p:pic>
      <p:pic>
        <p:nvPicPr>
          <p:cNvPr id="7" name="Picture 6">
            <a:extLst>
              <a:ext uri="{FF2B5EF4-FFF2-40B4-BE49-F238E27FC236}">
                <a16:creationId xmlns:a16="http://schemas.microsoft.com/office/drawing/2014/main" id="{993F37B4-B90D-4022-BA74-BF3FC70AECDD}"/>
              </a:ext>
            </a:extLst>
          </p:cNvPr>
          <p:cNvPicPr>
            <a:picLocks noChangeAspect="1"/>
          </p:cNvPicPr>
          <p:nvPr/>
        </p:nvPicPr>
        <p:blipFill>
          <a:blip r:embed="rId4"/>
          <a:stretch>
            <a:fillRect/>
          </a:stretch>
        </p:blipFill>
        <p:spPr>
          <a:xfrm>
            <a:off x="8853255" y="1347372"/>
            <a:ext cx="2897177" cy="3778250"/>
          </a:xfrm>
          <a:prstGeom prst="rect">
            <a:avLst/>
          </a:prstGeom>
        </p:spPr>
      </p:pic>
      <p:sp>
        <p:nvSpPr>
          <p:cNvPr id="8" name="TextBox 7">
            <a:extLst>
              <a:ext uri="{FF2B5EF4-FFF2-40B4-BE49-F238E27FC236}">
                <a16:creationId xmlns:a16="http://schemas.microsoft.com/office/drawing/2014/main" id="{506CC57E-1339-4C56-83D8-04DEC21282A8}"/>
              </a:ext>
            </a:extLst>
          </p:cNvPr>
          <p:cNvSpPr txBox="1"/>
          <p:nvPr/>
        </p:nvSpPr>
        <p:spPr>
          <a:xfrm>
            <a:off x="1465693" y="5454982"/>
            <a:ext cx="3401959" cy="830997"/>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Delaunay Triangulation of Subject</a:t>
            </a:r>
          </a:p>
        </p:txBody>
      </p:sp>
      <p:sp>
        <p:nvSpPr>
          <p:cNvPr id="9" name="TextBox 8">
            <a:extLst>
              <a:ext uri="{FF2B5EF4-FFF2-40B4-BE49-F238E27FC236}">
                <a16:creationId xmlns:a16="http://schemas.microsoft.com/office/drawing/2014/main" id="{16641E95-86CB-414C-837B-86AFCA4D24FB}"/>
              </a:ext>
            </a:extLst>
          </p:cNvPr>
          <p:cNvSpPr txBox="1"/>
          <p:nvPr/>
        </p:nvSpPr>
        <p:spPr>
          <a:xfrm>
            <a:off x="5051695" y="5470692"/>
            <a:ext cx="3401959" cy="830997"/>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Delaunay Triangulation of Target</a:t>
            </a:r>
          </a:p>
        </p:txBody>
      </p:sp>
      <p:sp>
        <p:nvSpPr>
          <p:cNvPr id="10" name="TextBox 9">
            <a:extLst>
              <a:ext uri="{FF2B5EF4-FFF2-40B4-BE49-F238E27FC236}">
                <a16:creationId xmlns:a16="http://schemas.microsoft.com/office/drawing/2014/main" id="{8B7714E0-1D17-48A5-A908-8B3CEC054C68}"/>
              </a:ext>
            </a:extLst>
          </p:cNvPr>
          <p:cNvSpPr txBox="1"/>
          <p:nvPr/>
        </p:nvSpPr>
        <p:spPr>
          <a:xfrm>
            <a:off x="9127706" y="5470691"/>
            <a:ext cx="2348273" cy="830997"/>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Target to Subject Warp</a:t>
            </a:r>
          </a:p>
        </p:txBody>
      </p:sp>
      <p:sp>
        <p:nvSpPr>
          <p:cNvPr id="2" name="Slide Number Placeholder 1">
            <a:extLst>
              <a:ext uri="{FF2B5EF4-FFF2-40B4-BE49-F238E27FC236}">
                <a16:creationId xmlns:a16="http://schemas.microsoft.com/office/drawing/2014/main" id="{BB1A851B-1B52-4EFE-8FC7-BA6965EC3CFA}"/>
              </a:ext>
            </a:extLst>
          </p:cNvPr>
          <p:cNvSpPr>
            <a:spLocks noGrp="1"/>
          </p:cNvSpPr>
          <p:nvPr>
            <p:ph type="sldNum" sz="quarter" idx="12"/>
          </p:nvPr>
        </p:nvSpPr>
        <p:spPr/>
        <p:txBody>
          <a:bodyPr/>
          <a:lstStyle/>
          <a:p>
            <a:fld id="{AD4E009D-2672-4713-8131-A369601E2E73}" type="slidenum">
              <a:rPr lang="en-US" smtClean="0"/>
              <a:t>9</a:t>
            </a:fld>
            <a:endParaRPr lang="en-US"/>
          </a:p>
        </p:txBody>
      </p:sp>
    </p:spTree>
    <p:extLst>
      <p:ext uri="{BB962C8B-B14F-4D97-AF65-F5344CB8AC3E}">
        <p14:creationId xmlns:p14="http://schemas.microsoft.com/office/powerpoint/2010/main" val="2241192189"/>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647252"/>
      </a:dk2>
      <a:lt2>
        <a:srgbClr val="EAE8CF"/>
      </a:lt2>
      <a:accent1>
        <a:srgbClr val="E78712"/>
      </a:accent1>
      <a:accent2>
        <a:srgbClr val="B73C26"/>
      </a:accent2>
      <a:accent3>
        <a:srgbClr val="865331"/>
      </a:accent3>
      <a:accent4>
        <a:srgbClr val="B38648"/>
      </a:accent4>
      <a:accent5>
        <a:srgbClr val="BBB473"/>
      </a:accent5>
      <a:accent6>
        <a:srgbClr val="849276"/>
      </a:accent6>
      <a:hlink>
        <a:srgbClr val="FDAB2A"/>
      </a:hlink>
      <a:folHlink>
        <a:srgbClr val="CCB182"/>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54F6613E-5ED7-40ED-90A8-F639BE712C0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702</TotalTime>
  <Words>984</Words>
  <Application>Microsoft Office PowerPoint</Application>
  <PresentationFormat>Widescreen</PresentationFormat>
  <Paragraphs>89</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Century Gothic</vt:lpstr>
      <vt:lpstr>Wingdings</vt:lpstr>
      <vt:lpstr>Wingdings 3</vt:lpstr>
      <vt:lpstr>Wisp</vt:lpstr>
      <vt:lpstr>ĐỒ ÁN MÔN HỌC NHẬP MÔN THỊ GIÁC MÁY TÍNH CS231</vt:lpstr>
      <vt:lpstr>PowerPoint Presentation</vt:lpstr>
      <vt:lpstr>PowerPoint Presentation</vt:lpstr>
      <vt:lpstr>Tầm quan trọng của bài toán</vt:lpstr>
      <vt:lpstr>Các công việc cần giải quyết</vt:lpstr>
      <vt:lpstr>Phát hiện và khoanh vùng khuôn mặt</vt:lpstr>
      <vt:lpstr>Phát hiện và khoanh vùng khuôn mặt</vt:lpstr>
      <vt:lpstr>Facial Alignment (Căn chỉnh khuôn mặt) </vt:lpstr>
      <vt:lpstr>PowerPoint Presentation</vt:lpstr>
      <vt:lpstr>Layer Decomposition and Masking  (Phân rã lớp và mặt nạ)</vt:lpstr>
      <vt:lpstr>PowerPoint Presentation</vt:lpstr>
      <vt:lpstr>Color and Detail Transfer (Chuyển màu và chi tiết)</vt:lpstr>
      <vt:lpstr>PowerPoint Presentation</vt:lpstr>
      <vt:lpstr>Lip makeup (đổi màu son môi)</vt:lpstr>
      <vt:lpstr>PowerPoint Presentation</vt:lpstr>
      <vt:lpstr>Reducing sharp edges</vt:lpstr>
      <vt:lpstr>PowerPoint Presentation</vt:lpstr>
      <vt:lpstr>KẾT LUẬN</vt:lpstr>
      <vt:lpstr>KẾT LUẬN</vt:lpstr>
      <vt:lpstr>Thank you and have a nice day.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ĐỒ ÁN MÔN HỌC NHẬP MÔN THỊ GIÁC MÁY TÍNH CS231</dc:title>
  <dc:creator>Lê Văn Phước</dc:creator>
  <cp:lastModifiedBy>Lê Văn Phước</cp:lastModifiedBy>
  <cp:revision>32</cp:revision>
  <dcterms:created xsi:type="dcterms:W3CDTF">2021-06-23T19:19:05Z</dcterms:created>
  <dcterms:modified xsi:type="dcterms:W3CDTF">2021-06-25T02:26:58Z</dcterms:modified>
</cp:coreProperties>
</file>

<file path=docProps/thumbnail.jpeg>
</file>